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gif" ContentType="image/gif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7" r:id="rId3"/>
    <p:sldId id="260" r:id="rId4"/>
    <p:sldId id="265" r:id="rId5"/>
    <p:sldId id="275" r:id="rId6"/>
    <p:sldId id="278" r:id="rId7"/>
    <p:sldId id="276" r:id="rId8"/>
    <p:sldId id="280" r:id="rId9"/>
    <p:sldId id="281" r:id="rId10"/>
    <p:sldId id="279" r:id="rId11"/>
    <p:sldId id="285" r:id="rId12"/>
    <p:sldId id="283" r:id="rId13"/>
    <p:sldId id="282" r:id="rId14"/>
    <p:sldId id="262" r:id="rId15"/>
    <p:sldId id="289" r:id="rId16"/>
    <p:sldId id="269" r:id="rId17"/>
    <p:sldId id="287" r:id="rId18"/>
    <p:sldId id="298" r:id="rId19"/>
    <p:sldId id="288" r:id="rId20"/>
    <p:sldId id="292" r:id="rId21"/>
    <p:sldId id="293" r:id="rId22"/>
    <p:sldId id="297" r:id="rId23"/>
    <p:sldId id="294" r:id="rId24"/>
    <p:sldId id="295" r:id="rId25"/>
    <p:sldId id="299" r:id="rId26"/>
    <p:sldId id="263" r:id="rId27"/>
    <p:sldId id="273" r:id="rId28"/>
    <p:sldId id="300" r:id="rId29"/>
    <p:sldId id="303" r:id="rId30"/>
    <p:sldId id="271" r:id="rId31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2436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4332">
          <p15:clr>
            <a:srgbClr val="A4A3A4"/>
          </p15:clr>
        </p15:guide>
        <p15:guide id="5" pos="1429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D9D9"/>
    <a:srgbClr val="02A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393"/>
  </p:normalViewPr>
  <p:slideViewPr>
    <p:cSldViewPr snapToObjects="1">
      <p:cViewPr varScale="1">
        <p:scale>
          <a:sx n="138" d="100"/>
          <a:sy n="138" d="100"/>
        </p:scale>
        <p:origin x="800" y="184"/>
      </p:cViewPr>
      <p:guideLst>
        <p:guide orient="horz" pos="804"/>
        <p:guide orient="horz" pos="2436"/>
        <p:guide orient="horz" pos="1620"/>
        <p:guide pos="4332"/>
        <p:guide pos="14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BFFFA3B-FCD5-8C42-85AC-659979794E76}" type="datetimeFigureOut">
              <a:rPr lang="zh-CN" altLang="en-US"/>
              <a:pPr>
                <a:defRPr/>
              </a:pPr>
              <a:t>2018/2/5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22C3A14-04FD-B043-97A3-3C1A4F07A8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5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94707283-A4CE-C345-9FD2-768113896B4A}" type="datetimeFigureOut">
              <a:rPr lang="zh-CN" altLang="en-US"/>
              <a:pPr>
                <a:defRPr/>
              </a:pPr>
              <a:t>2018/2/5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kumimoji="1"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C8250A3-AF25-F94D-B5DC-5B5A431B81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7941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>
              <a:cs typeface="DengXian" charset="-122"/>
            </a:endParaRPr>
          </a:p>
        </p:txBody>
      </p:sp>
      <p:sp>
        <p:nvSpPr>
          <p:cNvPr id="922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4DB974F-0FDA-284D-AE6F-4A7F646C4901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62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250A3-AF25-F94D-B5DC-5B5A431B8157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75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effectLst/>
              </a:rPr>
              <a:t>(1) </a:t>
            </a:r>
            <a:r>
              <a:rPr lang="zh-CN" altLang="en-US" dirty="0" smtClean="0">
                <a:effectLst/>
              </a:rPr>
              <a:t>去掉</a:t>
            </a:r>
            <a:r>
              <a:rPr lang="en-US" altLang="zh-CN" dirty="0" smtClean="0">
                <a:effectLst/>
              </a:rPr>
              <a:t>max pooling</a:t>
            </a:r>
            <a:r>
              <a:rPr lang="zh-CN" altLang="en-US" dirty="0" smtClean="0">
                <a:effectLst/>
              </a:rPr>
              <a:t>操作：用</a:t>
            </a:r>
            <a:r>
              <a:rPr lang="en-US" altLang="zh-CN" dirty="0" err="1" smtClean="0">
                <a:effectLst/>
              </a:rPr>
              <a:t>strided</a:t>
            </a:r>
            <a:r>
              <a:rPr lang="en-US" altLang="zh-CN" dirty="0" smtClean="0">
                <a:effectLst/>
              </a:rPr>
              <a:t> conv</a:t>
            </a:r>
            <a:r>
              <a:rPr lang="zh-CN" altLang="en-US" dirty="0" smtClean="0">
                <a:effectLst/>
              </a:rPr>
              <a:t>代替原来的</a:t>
            </a:r>
            <a:r>
              <a:rPr lang="en-US" altLang="zh-CN" dirty="0" smtClean="0">
                <a:effectLst/>
              </a:rPr>
              <a:t>pooling</a:t>
            </a:r>
            <a:r>
              <a:rPr lang="zh-CN" altLang="en-US" dirty="0" smtClean="0">
                <a:effectLst/>
              </a:rPr>
              <a:t>操作，使网络自动学习合适的采样核函数；</a:t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/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en-US" altLang="zh-CN" b="1" dirty="0" smtClean="0">
                <a:effectLst/>
              </a:rPr>
              <a:t>(2) </a:t>
            </a:r>
            <a:r>
              <a:rPr lang="zh-CN" altLang="en-US" dirty="0" smtClean="0">
                <a:effectLst/>
              </a:rPr>
              <a:t>去掉全连接层：用</a:t>
            </a:r>
            <a:r>
              <a:rPr lang="en-US" altLang="zh-CN" dirty="0" smtClean="0">
                <a:effectLst/>
              </a:rPr>
              <a:t>global average pooling</a:t>
            </a:r>
            <a:r>
              <a:rPr lang="zh-CN" altLang="en-US" dirty="0" smtClean="0">
                <a:effectLst/>
              </a:rPr>
              <a:t>代替全连接层；虽然该操作可能会导致收敛速度变慢，但有助于整体训练的稳定性；</a:t>
            </a:r>
          </a:p>
          <a:p>
            <a:r>
              <a:rPr lang="zh-CN" altLang="en-US" dirty="0" smtClean="0">
                <a:effectLst/>
              </a:rPr>
              <a:t/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en-US" altLang="zh-CN" b="1" dirty="0" smtClean="0">
                <a:effectLst/>
              </a:rPr>
              <a:t>(3) </a:t>
            </a:r>
            <a:r>
              <a:rPr lang="zh-CN" altLang="en-US" dirty="0" smtClean="0">
                <a:effectLst/>
              </a:rPr>
              <a:t>加入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层：之前的</a:t>
            </a:r>
            <a:r>
              <a:rPr lang="en-US" altLang="zh-CN" dirty="0" smtClean="0">
                <a:effectLst/>
              </a:rPr>
              <a:t>LAPGAN (NIPS-2015) </a:t>
            </a:r>
            <a:r>
              <a:rPr lang="zh-CN" altLang="en-US" dirty="0" smtClean="0">
                <a:effectLst/>
              </a:rPr>
              <a:t>指出如果像常规模型一样对所有层都施加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，则会引起</a:t>
            </a:r>
            <a:r>
              <a:rPr lang="en-US" altLang="zh-CN" dirty="0" smtClean="0">
                <a:effectLst/>
              </a:rPr>
              <a:t>GAN</a:t>
            </a:r>
            <a:r>
              <a:rPr lang="zh-CN" altLang="en-US" dirty="0" smtClean="0">
                <a:effectLst/>
              </a:rPr>
              <a:t>的模型崩溃，而</a:t>
            </a:r>
            <a:r>
              <a:rPr lang="en-US" altLang="zh-CN" dirty="0" smtClean="0">
                <a:effectLst/>
              </a:rPr>
              <a:t>DCGAN</a:t>
            </a:r>
            <a:r>
              <a:rPr lang="zh-CN" altLang="en-US" dirty="0" smtClean="0">
                <a:effectLst/>
              </a:rPr>
              <a:t>通过对</a:t>
            </a:r>
            <a:r>
              <a:rPr lang="en-US" altLang="zh-CN" dirty="0" smtClean="0">
                <a:effectLst/>
              </a:rPr>
              <a:t>generator</a:t>
            </a:r>
            <a:r>
              <a:rPr lang="zh-CN" altLang="en-US" dirty="0" smtClean="0">
                <a:effectLst/>
              </a:rPr>
              <a:t>的输出层和</a:t>
            </a:r>
            <a:r>
              <a:rPr lang="en-US" altLang="zh-CN" dirty="0" smtClean="0">
                <a:effectLst/>
              </a:rPr>
              <a:t>discriminator</a:t>
            </a:r>
            <a:r>
              <a:rPr lang="zh-CN" altLang="en-US" dirty="0" smtClean="0">
                <a:effectLst/>
              </a:rPr>
              <a:t>的输入层不用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，而其他层都用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，则缓解了模型崩溃问题，并且有效避免了模型的振荡和不稳定问题。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250A3-AF25-F94D-B5DC-5B5A431B8157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effectLst/>
              </a:rPr>
              <a:t>(1) </a:t>
            </a:r>
            <a:r>
              <a:rPr lang="zh-CN" altLang="en-US" dirty="0" smtClean="0">
                <a:effectLst/>
              </a:rPr>
              <a:t>去掉</a:t>
            </a:r>
            <a:r>
              <a:rPr lang="en-US" altLang="zh-CN" dirty="0" smtClean="0">
                <a:effectLst/>
              </a:rPr>
              <a:t>max pooling</a:t>
            </a:r>
            <a:r>
              <a:rPr lang="zh-CN" altLang="en-US" dirty="0" smtClean="0">
                <a:effectLst/>
              </a:rPr>
              <a:t>操作：用</a:t>
            </a:r>
            <a:r>
              <a:rPr lang="en-US" altLang="zh-CN" dirty="0" err="1" smtClean="0">
                <a:effectLst/>
              </a:rPr>
              <a:t>strided</a:t>
            </a:r>
            <a:r>
              <a:rPr lang="en-US" altLang="zh-CN" dirty="0" smtClean="0">
                <a:effectLst/>
              </a:rPr>
              <a:t> conv</a:t>
            </a:r>
            <a:r>
              <a:rPr lang="zh-CN" altLang="en-US" dirty="0" smtClean="0">
                <a:effectLst/>
              </a:rPr>
              <a:t>代替原来的</a:t>
            </a:r>
            <a:r>
              <a:rPr lang="en-US" altLang="zh-CN" dirty="0" smtClean="0">
                <a:effectLst/>
              </a:rPr>
              <a:t>pooling</a:t>
            </a:r>
            <a:r>
              <a:rPr lang="zh-CN" altLang="en-US" dirty="0" smtClean="0">
                <a:effectLst/>
              </a:rPr>
              <a:t>操作，使网络自动学习合适的采样核函数；</a:t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/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en-US" altLang="zh-CN" b="1" dirty="0" smtClean="0">
                <a:effectLst/>
              </a:rPr>
              <a:t>(2) </a:t>
            </a:r>
            <a:r>
              <a:rPr lang="zh-CN" altLang="en-US" dirty="0" smtClean="0">
                <a:effectLst/>
              </a:rPr>
              <a:t>去掉全连接层：用</a:t>
            </a:r>
            <a:r>
              <a:rPr lang="en-US" altLang="zh-CN" dirty="0" smtClean="0">
                <a:effectLst/>
              </a:rPr>
              <a:t>global average pooling</a:t>
            </a:r>
            <a:r>
              <a:rPr lang="zh-CN" altLang="en-US" dirty="0" smtClean="0">
                <a:effectLst/>
              </a:rPr>
              <a:t>代替全连接层；虽然该操作可能会导致收敛速度变慢，但有助于整体训练的稳定性；</a:t>
            </a:r>
          </a:p>
          <a:p>
            <a:r>
              <a:rPr lang="zh-CN" altLang="en-US" dirty="0" smtClean="0">
                <a:effectLst/>
              </a:rPr>
              <a:t/>
            </a:r>
            <a:br>
              <a:rPr lang="zh-CN" altLang="en-US" dirty="0" smtClean="0">
                <a:effectLst/>
              </a:rPr>
            </a:br>
            <a:endParaRPr lang="zh-CN" altLang="en-US" dirty="0" smtClean="0">
              <a:effectLst/>
            </a:endParaRPr>
          </a:p>
          <a:p>
            <a:r>
              <a:rPr lang="en-US" altLang="zh-CN" b="1" dirty="0" smtClean="0">
                <a:effectLst/>
              </a:rPr>
              <a:t>(3) </a:t>
            </a:r>
            <a:r>
              <a:rPr lang="zh-CN" altLang="en-US" dirty="0" smtClean="0">
                <a:effectLst/>
              </a:rPr>
              <a:t>加入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层：之前的</a:t>
            </a:r>
            <a:r>
              <a:rPr lang="en-US" altLang="zh-CN" dirty="0" smtClean="0">
                <a:effectLst/>
              </a:rPr>
              <a:t>LAPGAN (NIPS-2015) </a:t>
            </a:r>
            <a:r>
              <a:rPr lang="zh-CN" altLang="en-US" dirty="0" smtClean="0">
                <a:effectLst/>
              </a:rPr>
              <a:t>指出如果像常规模型一样对所有层都施加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，则会引起</a:t>
            </a:r>
            <a:r>
              <a:rPr lang="en-US" altLang="zh-CN" dirty="0" smtClean="0">
                <a:effectLst/>
              </a:rPr>
              <a:t>GAN</a:t>
            </a:r>
            <a:r>
              <a:rPr lang="zh-CN" altLang="en-US" dirty="0" smtClean="0">
                <a:effectLst/>
              </a:rPr>
              <a:t>的模型崩溃，而</a:t>
            </a:r>
            <a:r>
              <a:rPr lang="en-US" altLang="zh-CN" dirty="0" smtClean="0">
                <a:effectLst/>
              </a:rPr>
              <a:t>DCGAN</a:t>
            </a:r>
            <a:r>
              <a:rPr lang="zh-CN" altLang="en-US" dirty="0" smtClean="0">
                <a:effectLst/>
              </a:rPr>
              <a:t>通过对</a:t>
            </a:r>
            <a:r>
              <a:rPr lang="en-US" altLang="zh-CN" dirty="0" smtClean="0">
                <a:effectLst/>
              </a:rPr>
              <a:t>generator</a:t>
            </a:r>
            <a:r>
              <a:rPr lang="zh-CN" altLang="en-US" dirty="0" smtClean="0">
                <a:effectLst/>
              </a:rPr>
              <a:t>的输出层和</a:t>
            </a:r>
            <a:r>
              <a:rPr lang="en-US" altLang="zh-CN" dirty="0" smtClean="0">
                <a:effectLst/>
              </a:rPr>
              <a:t>discriminator</a:t>
            </a:r>
            <a:r>
              <a:rPr lang="zh-CN" altLang="en-US" dirty="0" smtClean="0">
                <a:effectLst/>
              </a:rPr>
              <a:t>的输入层不用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，而其他层都用</a:t>
            </a:r>
            <a:r>
              <a:rPr lang="en-US" altLang="zh-CN" dirty="0" smtClean="0">
                <a:effectLst/>
              </a:rPr>
              <a:t>BN</a:t>
            </a:r>
            <a:r>
              <a:rPr lang="zh-CN" altLang="en-US" dirty="0" smtClean="0">
                <a:effectLst/>
              </a:rPr>
              <a:t>，则缓解了模型崩溃问题，并且有效避免了模型的振荡和不稳定问题。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250A3-AF25-F94D-B5DC-5B5A431B8157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4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250A3-AF25-F94D-B5DC-5B5A431B8157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1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8252D-144D-7C49-9A35-B95EC452E737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C49E7-FD04-004A-8358-040C1BFDE4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1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6F600-9E03-8247-A1B3-F3E1B058E482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5A0E9-E0FB-9444-8E0A-E3B9BC59ADB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2CD58-9126-1D46-966A-A5E02A6B9C70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DBBAE-6813-A24E-8E78-05E694411A4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3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B3EDE-430F-7741-8DB1-348BE9ED5081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8FB5A-6396-7843-9139-0EFC9698021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6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D4F88-1452-D944-9893-075ACD222A97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A2116-2DA6-2C4B-9045-C8BAC00ED9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8D845-14DF-6D41-8669-7172C0D57ECC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8C6A6-7A3D-0D4A-9628-5E4A1517A1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C1DB-28B3-FE42-B02D-C5AAC6BE133E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66A16-344C-EF43-AE6E-B248DC1250D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0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DFFE7-48F0-CC45-8749-421DA8BC0BD6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0C4A7-3B47-CF4E-9407-BF2D29169A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BFE5D-D8BE-F64D-9556-4C058FBECDD6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9AF3C-9D3D-CB4B-9DAE-05286B4EDAA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3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FCEFD-90A3-564B-9796-DB0E30780C26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98637-425F-2B45-B60B-0509F546DAB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0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E1FE1-8338-1844-96FE-77EE2F931CE9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7D6C4-0EDF-9244-84C8-4BE2414B2B3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7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AFD5F-F81D-814D-B1FF-85BE581E2F91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A24FA-2F46-3B4F-8644-748A877134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6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charset="0"/>
              </a:rPr>
              <a:t>第二级</a:t>
            </a:r>
          </a:p>
          <a:p>
            <a:pPr lvl="2"/>
            <a:r>
              <a:rPr lang="zh-CN" altLang="zh-CN">
                <a:sym typeface="Calibri" charset="0"/>
              </a:rPr>
              <a:t>第三级</a:t>
            </a:r>
          </a:p>
          <a:p>
            <a:pPr lvl="3"/>
            <a:r>
              <a:rPr lang="zh-CN" altLang="zh-CN">
                <a:sym typeface="Calibri" charset="0"/>
              </a:rPr>
              <a:t>第四级</a:t>
            </a:r>
          </a:p>
          <a:p>
            <a:pPr lvl="4"/>
            <a:r>
              <a:rPr lang="zh-CN" altLang="zh-CN">
                <a:sym typeface="Calibri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 sz="1200">
                <a:solidFill>
                  <a:srgbClr val="898989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6896735-74A8-4547-B6D6-AF886E58F269}" type="datetime1">
              <a:rPr lang="zh-CN" altLang="en-US"/>
              <a:pPr>
                <a:defRPr/>
              </a:pPr>
              <a:t>2018/2/5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charset="0"/>
              <a:buNone/>
              <a:defRPr sz="1200">
                <a:solidFill>
                  <a:srgbClr val="898989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solidFill>
                  <a:srgbClr val="898989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7C38E91-CF0C-774B-8532-860ED520D17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-122"/>
          <a:sym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thereon.github.io/netscope/quickstart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s://medium.com/@erikhallstrm/work-remotely-with-pycharm-tensorflow-and-ssh-c60564be862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41"/>
          <p:cNvSpPr>
            <a:spLocks noChangeArrowheads="1"/>
          </p:cNvSpPr>
          <p:nvPr/>
        </p:nvSpPr>
        <p:spPr bwMode="auto">
          <a:xfrm>
            <a:off x="-635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075" name="矩形 1"/>
          <p:cNvSpPr>
            <a:spLocks noChangeArrowheads="1"/>
          </p:cNvSpPr>
          <p:nvPr/>
        </p:nvSpPr>
        <p:spPr bwMode="auto">
          <a:xfrm>
            <a:off x="195567" y="71468"/>
            <a:ext cx="9150350" cy="225425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4100" name="直接连接符 16"/>
          <p:cNvSpPr>
            <a:spLocks noChangeShapeType="1"/>
          </p:cNvSpPr>
          <p:nvPr/>
        </p:nvSpPr>
        <p:spPr bwMode="auto">
          <a:xfrm flipH="1">
            <a:off x="3851275" y="1131888"/>
            <a:ext cx="635000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ash"/>
            <a:bevel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1" name="组合 38"/>
          <p:cNvGrpSpPr>
            <a:grpSpLocks/>
          </p:cNvGrpSpPr>
          <p:nvPr/>
        </p:nvGrpSpPr>
        <p:grpSpPr bwMode="auto">
          <a:xfrm>
            <a:off x="3736975" y="411163"/>
            <a:ext cx="1670050" cy="1439862"/>
            <a:chOff x="0" y="0"/>
            <a:chExt cx="1670586" cy="1440160"/>
          </a:xfrm>
        </p:grpSpPr>
        <p:sp>
          <p:nvSpPr>
            <p:cNvPr id="4106" name="六边形 2"/>
            <p:cNvSpPr>
              <a:spLocks noChangeArrowheads="1"/>
            </p:cNvSpPr>
            <p:nvPr/>
          </p:nvSpPr>
          <p:spPr bwMode="auto">
            <a:xfrm>
              <a:off x="0" y="0"/>
              <a:ext cx="1670586" cy="144016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107" name="直接连接符 4"/>
            <p:cNvSpPr>
              <a:spLocks noChangeShapeType="1"/>
            </p:cNvSpPr>
            <p:nvPr/>
          </p:nvSpPr>
          <p:spPr bwMode="auto">
            <a:xfrm flipV="1">
              <a:off x="832476" y="125678"/>
              <a:ext cx="403245" cy="57606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ash"/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直接连接符 6"/>
            <p:cNvSpPr>
              <a:spLocks noChangeShapeType="1"/>
            </p:cNvSpPr>
            <p:nvPr/>
          </p:nvSpPr>
          <p:spPr bwMode="auto">
            <a:xfrm flipV="1">
              <a:off x="962090" y="720080"/>
              <a:ext cx="547261" cy="1026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ash"/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直接连接符 8"/>
            <p:cNvSpPr>
              <a:spLocks noChangeShapeType="1"/>
            </p:cNvSpPr>
            <p:nvPr/>
          </p:nvSpPr>
          <p:spPr bwMode="auto">
            <a:xfrm>
              <a:off x="832476" y="748757"/>
              <a:ext cx="403245" cy="55664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ash"/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直接连接符 12"/>
            <p:cNvSpPr>
              <a:spLocks noChangeShapeType="1"/>
            </p:cNvSpPr>
            <p:nvPr/>
          </p:nvSpPr>
          <p:spPr bwMode="auto">
            <a:xfrm flipH="1">
              <a:off x="432048" y="730349"/>
              <a:ext cx="388843" cy="57532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ash"/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1" name="直接连接符 18"/>
            <p:cNvSpPr>
              <a:spLocks noChangeShapeType="1"/>
            </p:cNvSpPr>
            <p:nvPr/>
          </p:nvSpPr>
          <p:spPr bwMode="auto">
            <a:xfrm flipH="1" flipV="1">
              <a:off x="432048" y="144016"/>
              <a:ext cx="403245" cy="57606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ash"/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2" name="流程图: 联系 33"/>
            <p:cNvSpPr>
              <a:spLocks noChangeArrowheads="1"/>
            </p:cNvSpPr>
            <p:nvPr/>
          </p:nvSpPr>
          <p:spPr bwMode="auto">
            <a:xfrm>
              <a:off x="447154" y="360040"/>
              <a:ext cx="748179" cy="748179"/>
            </a:xfrm>
            <a:prstGeom prst="flowChartConnector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113" name="TextBox 34"/>
            <p:cNvSpPr>
              <a:spLocks noChangeArrowheads="1"/>
            </p:cNvSpPr>
            <p:nvPr/>
          </p:nvSpPr>
          <p:spPr bwMode="auto">
            <a:xfrm>
              <a:off x="195830" y="427632"/>
              <a:ext cx="1250122" cy="58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CNN</a:t>
              </a:r>
            </a:p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1600" b="1" dirty="0" smtClean="0">
                  <a:solidFill>
                    <a:schemeClr val="bg1"/>
                  </a:solidFill>
                  <a:sym typeface="宋体" charset="-122"/>
                </a:rPr>
                <a:t>GAN</a:t>
              </a:r>
              <a:endParaRPr lang="zh-CN" altLang="en-US" sz="1600" b="1" dirty="0">
                <a:solidFill>
                  <a:schemeClr val="bg1"/>
                </a:solidFill>
                <a:sym typeface="宋体" charset="-122"/>
              </a:endParaRPr>
            </a:p>
          </p:txBody>
        </p:sp>
        <p:sp>
          <p:nvSpPr>
            <p:cNvPr id="4114" name="六边形 35"/>
            <p:cNvSpPr>
              <a:spLocks noChangeArrowheads="1"/>
            </p:cNvSpPr>
            <p:nvPr/>
          </p:nvSpPr>
          <p:spPr bwMode="auto">
            <a:xfrm>
              <a:off x="70076" y="52570"/>
              <a:ext cx="1524799" cy="1314482"/>
            </a:xfrm>
            <a:prstGeom prst="hexagon">
              <a:avLst>
                <a:gd name="adj" fmla="val 24999"/>
                <a:gd name="vf" fmla="val 115470"/>
              </a:avLst>
            </a:prstGeom>
            <a:noFill/>
            <a:ln w="3175">
              <a:solidFill>
                <a:srgbClr val="7F7F7F"/>
              </a:solidFill>
              <a:prstDash val="sysDot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102" name="TextBox 53"/>
          <p:cNvSpPr>
            <a:spLocks noChangeArrowheads="1"/>
          </p:cNvSpPr>
          <p:nvPr/>
        </p:nvSpPr>
        <p:spPr bwMode="auto">
          <a:xfrm>
            <a:off x="957263" y="2495550"/>
            <a:ext cx="720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3600" b="1" dirty="0" smtClean="0">
                <a:solidFill>
                  <a:srgbClr val="595959"/>
                </a:solidFill>
                <a:latin typeface="方正小标宋简体" charset="0"/>
                <a:ea typeface="方正小标宋简体" charset="0"/>
                <a:sym typeface="方正小标宋简体" charset="0"/>
              </a:rPr>
              <a:t>年度小结 </a:t>
            </a:r>
            <a:r>
              <a:rPr lang="en-US" altLang="zh-CN" sz="3600" b="1" dirty="0" smtClean="0">
                <a:solidFill>
                  <a:srgbClr val="595959"/>
                </a:solidFill>
                <a:latin typeface="方正小标宋简体" charset="0"/>
                <a:ea typeface="方正小标宋简体" charset="0"/>
                <a:sym typeface="方正小标宋简体" charset="0"/>
              </a:rPr>
              <a:t>&amp; </a:t>
            </a:r>
            <a:r>
              <a:rPr lang="zh-CN" altLang="en-US" sz="3600" b="1" dirty="0" smtClean="0">
                <a:solidFill>
                  <a:srgbClr val="595959"/>
                </a:solidFill>
                <a:latin typeface="方正小标宋简体" charset="0"/>
                <a:ea typeface="方正小标宋简体" charset="0"/>
                <a:sym typeface="方正小标宋简体" charset="0"/>
              </a:rPr>
              <a:t>汇报</a:t>
            </a:r>
            <a:endParaRPr lang="zh-CN" altLang="en-US" sz="3600" b="1" dirty="0">
              <a:solidFill>
                <a:srgbClr val="595959"/>
              </a:solidFill>
              <a:latin typeface="方正小标宋简体" charset="0"/>
              <a:ea typeface="方正小标宋简体" charset="0"/>
              <a:sym typeface="方正小标宋简体" charset="0"/>
            </a:endParaRPr>
          </a:p>
        </p:txBody>
      </p:sp>
      <p:sp>
        <p:nvSpPr>
          <p:cNvPr id="4103" name="矩形 37"/>
          <p:cNvSpPr>
            <a:spLocks noChangeArrowheads="1"/>
          </p:cNvSpPr>
          <p:nvPr/>
        </p:nvSpPr>
        <p:spPr bwMode="auto">
          <a:xfrm>
            <a:off x="3856162" y="3143250"/>
            <a:ext cx="14189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400" dirty="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2018</a:t>
            </a:r>
            <a:r>
              <a:rPr lang="zh-CN" altLang="en-US" sz="1400" dirty="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年</a:t>
            </a:r>
            <a:r>
              <a:rPr lang="en-US" altLang="zh-CN" sz="1400" dirty="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 2</a:t>
            </a:r>
            <a:r>
              <a:rPr lang="zh-CN" altLang="en-US" sz="1400" dirty="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月</a:t>
            </a:r>
            <a:r>
              <a:rPr lang="en-US" altLang="zh-CN" sz="140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 3</a:t>
            </a:r>
            <a:r>
              <a:rPr lang="zh-CN" altLang="en-US" sz="1400" smtClean="0">
                <a:solidFill>
                  <a:srgbClr val="595959"/>
                </a:solidFill>
                <a:latin typeface="Arial" charset="0"/>
                <a:ea typeface="Arial Unicode MS" charset="0"/>
                <a:sym typeface="Arial" charset="0"/>
              </a:rPr>
              <a:t>号</a:t>
            </a:r>
            <a:endParaRPr lang="en-US" altLang="zh-CN" sz="1400" dirty="0">
              <a:solidFill>
                <a:srgbClr val="595959"/>
              </a:solidFill>
              <a:latin typeface="Arial" charset="0"/>
              <a:ea typeface="Arial Unicode MS" charset="0"/>
              <a:sym typeface="Arial" charset="0"/>
            </a:endParaRPr>
          </a:p>
        </p:txBody>
      </p:sp>
      <p:sp>
        <p:nvSpPr>
          <p:cNvPr id="4104" name="直接连接符 39"/>
          <p:cNvSpPr>
            <a:spLocks noChangeShapeType="1"/>
          </p:cNvSpPr>
          <p:nvPr/>
        </p:nvSpPr>
        <p:spPr bwMode="auto">
          <a:xfrm>
            <a:off x="3921125" y="1123950"/>
            <a:ext cx="274638" cy="12700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ash"/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TextBox 42"/>
          <p:cNvSpPr>
            <a:spLocks noChangeArrowheads="1"/>
          </p:cNvSpPr>
          <p:nvPr/>
        </p:nvSpPr>
        <p:spPr bwMode="auto">
          <a:xfrm>
            <a:off x="3819525" y="1778000"/>
            <a:ext cx="1511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15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8" name="TextBox 4"/>
          <p:cNvSpPr>
            <a:spLocks noChangeArrowheads="1"/>
          </p:cNvSpPr>
          <p:nvPr/>
        </p:nvSpPr>
        <p:spPr bwMode="auto">
          <a:xfrm>
            <a:off x="1084263" y="2413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从分类任务到检测任务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(R-CNN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系列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9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20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2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R-CNN</a:t>
            </a:r>
            <a:endParaRPr lang="zh-CN" altLang="en-US" sz="19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4" name="TextBox 12"/>
          <p:cNvSpPr>
            <a:spLocks noChangeArrowheads="1"/>
          </p:cNvSpPr>
          <p:nvPr/>
        </p:nvSpPr>
        <p:spPr bwMode="auto">
          <a:xfrm>
            <a:off x="250825" y="1347648"/>
            <a:ext cx="453719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系列架构：</a:t>
            </a: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Region proposal network + CNN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Selective search +</a:t>
            </a:r>
            <a:r>
              <a:rPr lang="en-US" altLang="zh-CN" sz="14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AlexNet</a:t>
            </a:r>
            <a:endParaRPr lang="en-US" altLang="zh-CN" sz="14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Output: </a:t>
            </a:r>
            <a:r>
              <a:rPr lang="en-US" altLang="zh-CN" sz="1400" i="1" dirty="0" err="1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num</a:t>
            </a:r>
            <a:r>
              <a:rPr lang="en-US" altLang="zh-CN" sz="1400" i="1" baseline="-25000" dirty="0" err="1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proposal</a:t>
            </a:r>
            <a:r>
              <a:rPr lang="en-US" altLang="zh-CN" sz="1200" dirty="0" smtClean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×</a:t>
            </a:r>
            <a:r>
              <a:rPr lang="en-US" altLang="zh-CN" sz="14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(4</a:t>
            </a:r>
            <a:r>
              <a:rPr lang="en-US" altLang="zh-CN" sz="1400" dirty="0" smtClean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+</a:t>
            </a:r>
            <a:r>
              <a:rPr lang="en-US" altLang="zh-CN" sz="14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cls</a:t>
            </a:r>
            <a:r>
              <a:rPr lang="en-US" altLang="zh-CN" sz="14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)</a:t>
            </a:r>
          </a:p>
        </p:txBody>
      </p:sp>
      <p:grpSp>
        <p:nvGrpSpPr>
          <p:cNvPr id="15" name="组合 13"/>
          <p:cNvGrpSpPr>
            <a:grpSpLocks/>
          </p:cNvGrpSpPr>
          <p:nvPr/>
        </p:nvGrpSpPr>
        <p:grpSpPr bwMode="auto">
          <a:xfrm>
            <a:off x="274638" y="2363142"/>
            <a:ext cx="2965450" cy="400050"/>
            <a:chOff x="0" y="-576581"/>
            <a:chExt cx="2966281" cy="400110"/>
          </a:xfrm>
        </p:grpSpPr>
        <p:sp>
          <p:nvSpPr>
            <p:cNvPr id="16" name="矩形 9"/>
            <p:cNvSpPr>
              <a:spLocks noChangeArrowheads="1"/>
            </p:cNvSpPr>
            <p:nvPr/>
          </p:nvSpPr>
          <p:spPr bwMode="auto">
            <a:xfrm>
              <a:off x="251171" y="-534482"/>
              <a:ext cx="2715110" cy="315898"/>
            </a:xfrm>
            <a:prstGeom prst="rect">
              <a:avLst/>
            </a:prstGeom>
            <a:solidFill>
              <a:srgbClr val="02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0" y="-534475"/>
              <a:ext cx="242354" cy="315899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8" name="TextBox 11"/>
            <p:cNvSpPr>
              <a:spLocks noChangeArrowheads="1"/>
            </p:cNvSpPr>
            <p:nvPr/>
          </p:nvSpPr>
          <p:spPr bwMode="auto">
            <a:xfrm>
              <a:off x="242353" y="-576581"/>
              <a:ext cx="2715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进化版本</a:t>
              </a:r>
              <a:endPara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19" name="TextBox 26"/>
          <p:cNvSpPr>
            <a:spLocks noChangeArrowheads="1"/>
          </p:cNvSpPr>
          <p:nvPr/>
        </p:nvSpPr>
        <p:spPr bwMode="auto">
          <a:xfrm>
            <a:off x="287338" y="2795177"/>
            <a:ext cx="5148734" cy="200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Fast-RCNN: </a:t>
            </a: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Selective search + VGG19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对</a:t>
            </a:r>
            <a:r>
              <a:rPr lang="zh-CN" altLang="en-US" sz="11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整个图像</a:t>
            </a: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进行卷积得到特征图像而不是对每个候选区域分别算卷积</a:t>
            </a:r>
            <a:endParaRPr lang="en-US" altLang="zh-CN" sz="11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把候选区域</a:t>
            </a:r>
            <a:r>
              <a:rPr lang="zh-CN" altLang="en-US" sz="11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分类和边框拟合</a:t>
            </a: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的两个步骤结合起来而不是分开做</a:t>
            </a:r>
            <a:endParaRPr lang="en-US" altLang="zh-CN" sz="1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Faster-RCNN:</a:t>
            </a:r>
            <a:endParaRPr lang="en-US" altLang="zh-CN" sz="14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Selective search</a:t>
            </a: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耗时严重，直接利用卷积神经网络得到候选区域</a:t>
            </a:r>
            <a:endParaRPr lang="en-US" altLang="zh-CN" sz="11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1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区域</a:t>
            </a:r>
            <a:r>
              <a:rPr lang="zh-CN" altLang="en-US" sz="11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提案网络，得到图像中的各个候选区域</a:t>
            </a:r>
            <a:endParaRPr lang="en-US" altLang="zh-CN" sz="11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1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候选区域的分类和边框回归网路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30" y="847726"/>
            <a:ext cx="3427036" cy="37887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38302" y="4709126"/>
            <a:ext cx="208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Faster-RCN</a:t>
            </a:r>
            <a:r>
              <a:rPr kumimoji="1" lang="zh-CN" altLang="en-US" sz="1400" dirty="0" smtClean="0"/>
              <a:t>模型</a:t>
            </a:r>
            <a:endParaRPr kumimoji="1" lang="zh-CN" altLang="en-US" sz="1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8"/>
          <p:cNvSpPr>
            <a:spLocks noChangeArrowheads="1"/>
          </p:cNvSpPr>
          <p:nvPr/>
        </p:nvSpPr>
        <p:spPr bwMode="auto">
          <a:xfrm>
            <a:off x="15081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15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8" name="TextBox 4"/>
          <p:cNvSpPr>
            <a:spLocks noChangeArrowheads="1"/>
          </p:cNvSpPr>
          <p:nvPr/>
        </p:nvSpPr>
        <p:spPr bwMode="auto">
          <a:xfrm>
            <a:off x="1084263" y="2413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从分类任务到检测任务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(SSD &amp; YOLO)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9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20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2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SSD - </a:t>
            </a:r>
            <a:r>
              <a:rPr lang="da-DK" altLang="zh-CN" sz="1900" b="1" i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ECCV 2016</a:t>
            </a:r>
            <a:endParaRPr lang="zh-CN" altLang="en-US" sz="1900" b="1" i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4" name="TextBox 12"/>
          <p:cNvSpPr>
            <a:spLocks noChangeArrowheads="1"/>
          </p:cNvSpPr>
          <p:nvPr/>
        </p:nvSpPr>
        <p:spPr bwMode="auto">
          <a:xfrm>
            <a:off x="250825" y="1463675"/>
            <a:ext cx="547327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训练时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，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只需要一幅输入图像和该图像中出现的物体的边界框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测试时，输出 </a:t>
            </a:r>
            <a:r>
              <a:rPr lang="en-US" altLang="zh-CN" sz="1400" i="1" dirty="0" err="1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size</a:t>
            </a:r>
            <a:r>
              <a:rPr lang="en-US" altLang="zh-CN" sz="1400" i="1" baseline="-25000" dirty="0" err="1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feature_map</a:t>
            </a:r>
            <a:r>
              <a:rPr lang="en-US" altLang="zh-CN" sz="1200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×</a:t>
            </a:r>
            <a:r>
              <a:rPr lang="en-US" altLang="zh-CN" sz="1400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 </a:t>
            </a:r>
            <a:r>
              <a:rPr lang="en-US" altLang="zh-CN" sz="14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(4</a:t>
            </a:r>
            <a:r>
              <a:rPr lang="en-US" altLang="zh-CN" sz="1200" dirty="0" smtClean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+</a:t>
            </a:r>
            <a:r>
              <a:rPr lang="en-US" altLang="zh-CN" sz="14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cls</a:t>
            </a:r>
            <a:r>
              <a:rPr lang="en-US" altLang="zh-CN" sz="14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)</a:t>
            </a:r>
            <a:r>
              <a:rPr lang="en-US" altLang="zh-CN" sz="12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charset="-122"/>
              </a:rPr>
              <a:t>×</a:t>
            </a:r>
            <a:r>
              <a:rPr lang="en-US" altLang="zh-CN" sz="12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61" y="2170113"/>
            <a:ext cx="7271844" cy="28504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0825" y="2283726"/>
            <a:ext cx="1567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能够检测不同比例的各种物体</a:t>
            </a:r>
            <a:endParaRPr lang="en-US" altLang="zh-CN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90" y="759854"/>
            <a:ext cx="3437715" cy="1379860"/>
          </a:xfrm>
          <a:prstGeom prst="rect">
            <a:avLst/>
          </a:prstGeom>
        </p:spPr>
      </p:pic>
      <p:cxnSp>
        <p:nvCxnSpPr>
          <p:cNvPr id="8" name="曲线连接符 7"/>
          <p:cNvCxnSpPr/>
          <p:nvPr/>
        </p:nvCxnSpPr>
        <p:spPr bwMode="auto">
          <a:xfrm rot="10800000">
            <a:off x="3241679" y="2025652"/>
            <a:ext cx="1811375" cy="1410170"/>
          </a:xfrm>
          <a:prstGeom prst="curvedConnector3">
            <a:avLst>
              <a:gd name="adj1" fmla="val 29808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曲线连接符 31"/>
          <p:cNvCxnSpPr/>
          <p:nvPr/>
        </p:nvCxnSpPr>
        <p:spPr bwMode="auto">
          <a:xfrm rot="10800000" flipV="1">
            <a:off x="3995952" y="1779684"/>
            <a:ext cx="648056" cy="6480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直线连接符 30"/>
          <p:cNvCxnSpPr/>
          <p:nvPr/>
        </p:nvCxnSpPr>
        <p:spPr bwMode="auto">
          <a:xfrm>
            <a:off x="4283976" y="1779684"/>
            <a:ext cx="432036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124481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15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8" name="TextBox 4"/>
          <p:cNvSpPr>
            <a:spLocks noChangeArrowheads="1"/>
          </p:cNvSpPr>
          <p:nvPr/>
        </p:nvSpPr>
        <p:spPr bwMode="auto">
          <a:xfrm>
            <a:off x="1084263" y="2413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从分类任务到检测任务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(SSD &amp; YOLO)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9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20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2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4" y="841446"/>
            <a:ext cx="7750293" cy="4116576"/>
          </a:xfrm>
          <a:prstGeom prst="rect">
            <a:avLst/>
          </a:prstGeom>
        </p:spPr>
      </p:pic>
      <p:sp>
        <p:nvSpPr>
          <p:cNvPr id="21" name="椭圆 20"/>
          <p:cNvSpPr>
            <a:spLocks noChangeArrowheads="1"/>
          </p:cNvSpPr>
          <p:nvPr/>
        </p:nvSpPr>
        <p:spPr bwMode="auto">
          <a:xfrm>
            <a:off x="1547748" y="946646"/>
            <a:ext cx="990261" cy="25699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4041149" y="2732272"/>
            <a:ext cx="990261" cy="343519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23" name="椭圆 22"/>
          <p:cNvSpPr>
            <a:spLocks noChangeArrowheads="1"/>
          </p:cNvSpPr>
          <p:nvPr/>
        </p:nvSpPr>
        <p:spPr bwMode="auto">
          <a:xfrm>
            <a:off x="6516162" y="1036868"/>
            <a:ext cx="990261" cy="2013199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61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15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8" name="TextBox 4"/>
          <p:cNvSpPr>
            <a:spLocks noChangeArrowheads="1"/>
          </p:cNvSpPr>
          <p:nvPr/>
        </p:nvSpPr>
        <p:spPr bwMode="auto">
          <a:xfrm>
            <a:off x="1084263" y="2413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从分类任务到检测任务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(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训练网络模型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19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3320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322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517525" y="1020763"/>
            <a:ext cx="2987050" cy="315912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3" name="TextBox 8"/>
          <p:cNvSpPr>
            <a:spLocks noChangeArrowheads="1"/>
          </p:cNvSpPr>
          <p:nvPr/>
        </p:nvSpPr>
        <p:spPr bwMode="auto">
          <a:xfrm>
            <a:off x="539750" y="987425"/>
            <a:ext cx="322994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数据标注工具 </a:t>
            </a: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-</a:t>
            </a:r>
            <a:r>
              <a:rPr lang="zh-CN" altLang="en-US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  <a:hlinkClick r:id="rId3"/>
              </a:rPr>
              <a:t>LabelImg</a:t>
            </a:r>
            <a:endParaRPr lang="en-US" altLang="zh-CN" sz="1900" b="1" dirty="0" smtClean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4" name="TextBox 12"/>
          <p:cNvSpPr>
            <a:spLocks noChangeArrowheads="1"/>
          </p:cNvSpPr>
          <p:nvPr/>
        </p:nvSpPr>
        <p:spPr bwMode="auto">
          <a:xfrm>
            <a:off x="250825" y="1463675"/>
            <a:ext cx="39276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设置数据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labels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使用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LabelImg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标注图片中各物体的边界框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开始训练、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fine-tune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grpSp>
        <p:nvGrpSpPr>
          <p:cNvPr id="15" name="组合 13"/>
          <p:cNvGrpSpPr>
            <a:grpSpLocks/>
          </p:cNvGrpSpPr>
          <p:nvPr/>
        </p:nvGrpSpPr>
        <p:grpSpPr bwMode="auto">
          <a:xfrm>
            <a:off x="4716012" y="968932"/>
            <a:ext cx="3240269" cy="400110"/>
            <a:chOff x="0" y="0"/>
            <a:chExt cx="3241177" cy="400170"/>
          </a:xfrm>
        </p:grpSpPr>
        <p:sp>
          <p:nvSpPr>
            <p:cNvPr id="16" name="矩形 9"/>
            <p:cNvSpPr>
              <a:spLocks noChangeArrowheads="1"/>
            </p:cNvSpPr>
            <p:nvPr/>
          </p:nvSpPr>
          <p:spPr bwMode="auto">
            <a:xfrm>
              <a:off x="251171" y="42106"/>
              <a:ext cx="2715110" cy="315898"/>
            </a:xfrm>
            <a:prstGeom prst="rect">
              <a:avLst/>
            </a:prstGeom>
            <a:solidFill>
              <a:srgbClr val="02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0" y="42106"/>
              <a:ext cx="242354" cy="315898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8" name="TextBox 11"/>
            <p:cNvSpPr>
              <a:spLocks noChangeArrowheads="1"/>
            </p:cNvSpPr>
            <p:nvPr/>
          </p:nvSpPr>
          <p:spPr bwMode="auto">
            <a:xfrm>
              <a:off x="242352" y="0"/>
              <a:ext cx="2998825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Faster R-CNN Demo</a:t>
              </a:r>
              <a:endPara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365" r="1949" b="7620"/>
          <a:stretch/>
        </p:blipFill>
        <p:spPr>
          <a:xfrm>
            <a:off x="4837155" y="1883524"/>
            <a:ext cx="3648162" cy="28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25" y="2520116"/>
            <a:ext cx="4222300" cy="21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90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1"/>
          <p:cNvSpPr>
            <a:spLocks noChangeArrowheads="1"/>
          </p:cNvSpPr>
          <p:nvPr/>
        </p:nvSpPr>
        <p:spPr bwMode="auto">
          <a:xfrm>
            <a:off x="-26988" y="0"/>
            <a:ext cx="9142413" cy="5272088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8435" name="矩形 58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8436" name="流程图: 合并 38"/>
          <p:cNvSpPr>
            <a:spLocks noChangeArrowheads="1"/>
          </p:cNvSpPr>
          <p:nvPr/>
        </p:nvSpPr>
        <p:spPr bwMode="auto">
          <a:xfrm rot="5400000">
            <a:off x="5020469" y="879507"/>
            <a:ext cx="5327650" cy="3135312"/>
          </a:xfrm>
          <a:prstGeom prst="flowChartMerge">
            <a:avLst/>
          </a:prstGeom>
          <a:solidFill>
            <a:srgbClr val="FFC000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8437" name="流程图: 合并 40"/>
          <p:cNvSpPr>
            <a:spLocks noChangeArrowheads="1"/>
          </p:cNvSpPr>
          <p:nvPr/>
        </p:nvSpPr>
        <p:spPr bwMode="auto">
          <a:xfrm rot="5400000">
            <a:off x="5380831" y="1059657"/>
            <a:ext cx="4606925" cy="2735262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8438" name="TextBox 41"/>
          <p:cNvSpPr>
            <a:spLocks noChangeArrowheads="1"/>
          </p:cNvSpPr>
          <p:nvPr/>
        </p:nvSpPr>
        <p:spPr bwMode="auto">
          <a:xfrm>
            <a:off x="6602413" y="1919288"/>
            <a:ext cx="1295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BatangChe" charset="-127"/>
                <a:ea typeface="BatangChe" charset="-127"/>
                <a:sym typeface="BatangChe" charset="-127"/>
              </a:rPr>
              <a:t>2</a:t>
            </a:r>
            <a:endParaRPr lang="zh-CN" altLang="en-US" sz="6000" b="1">
              <a:solidFill>
                <a:schemeClr val="bg1"/>
              </a:solidFill>
              <a:latin typeface="BatangChe" charset="-127"/>
              <a:ea typeface="BatangChe" charset="-127"/>
              <a:sym typeface="BatangChe" charset="-127"/>
            </a:endParaRPr>
          </a:p>
        </p:txBody>
      </p:sp>
      <p:sp>
        <p:nvSpPr>
          <p:cNvPr id="18439" name="流程图: 合并 43"/>
          <p:cNvSpPr>
            <a:spLocks noChangeArrowheads="1"/>
          </p:cNvSpPr>
          <p:nvPr/>
        </p:nvSpPr>
        <p:spPr bwMode="auto">
          <a:xfrm rot="-5400000">
            <a:off x="2700338" y="2282825"/>
            <a:ext cx="431800" cy="288925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8440" name="TextBox 9"/>
          <p:cNvSpPr>
            <a:spLocks noChangeArrowheads="1"/>
          </p:cNvSpPr>
          <p:nvPr/>
        </p:nvSpPr>
        <p:spPr bwMode="auto">
          <a:xfrm>
            <a:off x="3210816" y="1550124"/>
            <a:ext cx="29257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G</a:t>
            </a:r>
            <a:r>
              <a:rPr lang="en-US" altLang="zh-CN" sz="28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enerative </a:t>
            </a:r>
            <a:r>
              <a:rPr lang="en-US" altLang="zh-CN" sz="36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dversarial </a:t>
            </a:r>
            <a:r>
              <a:rPr lang="en-US" altLang="zh-CN" sz="36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N</a:t>
            </a:r>
            <a:r>
              <a:rPr lang="en-US" altLang="zh-CN" sz="28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etworks</a:t>
            </a:r>
            <a:endParaRPr lang="zh-CN" altLang="en-US" sz="2800" b="1" dirty="0">
              <a:solidFill>
                <a:srgbClr val="000000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流程图: 联系 8"/>
          <p:cNvSpPr>
            <a:spLocks noChangeArrowheads="1"/>
          </p:cNvSpPr>
          <p:nvPr/>
        </p:nvSpPr>
        <p:spPr bwMode="auto">
          <a:xfrm>
            <a:off x="179634" y="915612"/>
            <a:ext cx="1295400" cy="1296988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ICLR</a:t>
            </a:r>
          </a:p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2017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84" name="TextBox 12"/>
          <p:cNvSpPr>
            <a:spLocks noChangeArrowheads="1"/>
          </p:cNvSpPr>
          <p:nvPr/>
        </p:nvSpPr>
        <p:spPr bwMode="auto">
          <a:xfrm>
            <a:off x="208062" y="3724554"/>
            <a:ext cx="26035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Best Paper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Awards: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SimGAN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正会收录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了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17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篇产生式模型相关文章</a:t>
            </a:r>
            <a:endParaRPr lang="en-US" altLang="zh-CN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16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对抗训练相关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文章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87" name="矩形 18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0489" name="流程图: 联系 23"/>
          <p:cNvSpPr>
            <a:spLocks noChangeArrowheads="1"/>
          </p:cNvSpPr>
          <p:nvPr/>
        </p:nvSpPr>
        <p:spPr bwMode="auto">
          <a:xfrm>
            <a:off x="2771775" y="3724554"/>
            <a:ext cx="1295400" cy="1295400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CVPR</a:t>
            </a:r>
          </a:p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2017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90" name="流程图: 联系 24"/>
          <p:cNvSpPr>
            <a:spLocks noChangeArrowheads="1"/>
          </p:cNvSpPr>
          <p:nvPr/>
        </p:nvSpPr>
        <p:spPr bwMode="auto">
          <a:xfrm>
            <a:off x="4827588" y="1274762"/>
            <a:ext cx="1296987" cy="1296988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mr-IN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NIPS</a:t>
            </a:r>
            <a:endParaRPr lang="en-US" altLang="zh-CN" sz="1800" b="1" dirty="0" smtClean="0">
              <a:solidFill>
                <a:srgbClr val="FFFFF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r>
              <a:rPr lang="mr-IN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2016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91" name="流程图: 联系 25"/>
          <p:cNvSpPr>
            <a:spLocks noChangeArrowheads="1"/>
          </p:cNvSpPr>
          <p:nvPr/>
        </p:nvSpPr>
        <p:spPr bwMode="auto">
          <a:xfrm>
            <a:off x="6877050" y="3290931"/>
            <a:ext cx="1295400" cy="1296987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1800" b="1" dirty="0" err="1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arXiv</a:t>
            </a:r>
            <a:endParaRPr lang="en-US" altLang="zh-CN" sz="1800" b="1" dirty="0" smtClean="0">
              <a:solidFill>
                <a:srgbClr val="FFFFF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92" name="TextBox 27"/>
          <p:cNvSpPr>
            <a:spLocks noChangeArrowheads="1"/>
          </p:cNvSpPr>
          <p:nvPr/>
        </p:nvSpPr>
        <p:spPr bwMode="auto">
          <a:xfrm>
            <a:off x="1546471" y="939425"/>
            <a:ext cx="3167867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5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International Conference on Learning Representations</a:t>
            </a: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由位列深度学习三大巨头之二的 </a:t>
            </a:r>
            <a:r>
              <a:rPr lang="en-US" altLang="zh-CN" sz="12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Yoshua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Bengio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和 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Yann </a:t>
            </a:r>
            <a:r>
              <a:rPr lang="en-US" altLang="zh-CN" sz="12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LeCun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牵头创办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Open Review 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评审机制</a:t>
            </a: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2017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年提交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491</a:t>
            </a:r>
            <a:r>
              <a:rPr lang="zh-CN" altLang="is-I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篇（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录用率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50</a:t>
            </a:r>
            <a:r>
              <a:rPr lang="is-I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.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</a:t>
            </a:r>
            <a:r>
              <a:rPr lang="is-I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%</a:t>
            </a:r>
            <a:r>
              <a:rPr lang="zh-CN" altLang="is-I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）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：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446400" lvl="1" indent="-1714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45</a:t>
            </a:r>
            <a:r>
              <a:rPr lang="zh-CN" altLang="en-US" sz="1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篇产生式模型相关</a:t>
            </a:r>
            <a:endParaRPr lang="en-US" altLang="zh-CN" sz="1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446400" lvl="1" indent="-1714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37</a:t>
            </a:r>
            <a:r>
              <a:rPr lang="zh-CN" altLang="en-US" sz="1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篇与对抗训练相关</a:t>
            </a:r>
            <a:endParaRPr lang="en-US" altLang="zh-CN" sz="1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93" name="TextBox 29"/>
          <p:cNvSpPr>
            <a:spLocks noChangeArrowheads="1"/>
          </p:cNvSpPr>
          <p:nvPr/>
        </p:nvSpPr>
        <p:spPr bwMode="auto">
          <a:xfrm>
            <a:off x="6227762" y="1298575"/>
            <a:ext cx="30246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在会议大纲中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被提及超过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120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次</a:t>
            </a:r>
            <a:endParaRPr lang="en-US" altLang="zh-CN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正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会收录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了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17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篇产生式模型相关文章</a:t>
            </a:r>
            <a:endParaRPr lang="en-US" altLang="zh-CN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11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篇对抗训练相关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文章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494" name="TextBox 30"/>
          <p:cNvSpPr>
            <a:spLocks noChangeArrowheads="1"/>
          </p:cNvSpPr>
          <p:nvPr/>
        </p:nvSpPr>
        <p:spPr bwMode="auto">
          <a:xfrm>
            <a:off x="4518025" y="3690981"/>
            <a:ext cx="2233613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约有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500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篇与对抗网络相关文章，其中绝大多数为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2016</a:t>
            </a:r>
            <a:r>
              <a:rPr lang="zh-CN" altLang="en-US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年的工作</a:t>
            </a:r>
          </a:p>
        </p:txBody>
      </p:sp>
    </p:spTree>
    <p:extLst>
      <p:ext uri="{BB962C8B-B14F-4D97-AF65-F5344CB8AC3E}">
        <p14:creationId xmlns:p14="http://schemas.microsoft.com/office/powerpoint/2010/main" val="2081216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-10458" y="0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Generative Adversarial Networks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生成对抗网络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 dirty="0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 dirty="0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Motivation</a:t>
            </a:r>
            <a:endParaRPr lang="zh-CN" altLang="en-US" sz="19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8" name="TextBox 12"/>
          <p:cNvSpPr>
            <a:spLocks noChangeArrowheads="1"/>
          </p:cNvSpPr>
          <p:nvPr/>
        </p:nvSpPr>
        <p:spPr bwMode="auto">
          <a:xfrm>
            <a:off x="250825" y="1463675"/>
            <a:ext cx="4177163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训练效果：有监督学习</a:t>
            </a:r>
            <a:r>
              <a:rPr lang="en-US" altLang="zh-CN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&gt;</a:t>
            </a: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无监督学习</a:t>
            </a:r>
            <a:endParaRPr lang="en-US" altLang="zh-CN" sz="16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真实世界：无监督学习</a:t>
            </a:r>
            <a:r>
              <a:rPr lang="en-US" altLang="zh-CN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&gt;</a:t>
            </a: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监督学习</a:t>
            </a:r>
            <a:endParaRPr lang="en-US" altLang="zh-CN" sz="16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目标：从海量的无标注数据中学到对于这个真实世界的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表示（</a:t>
            </a:r>
            <a:r>
              <a:rPr lang="en-US" altLang="zh-CN" sz="16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representation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）</a:t>
            </a: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，从而更好地理解真实世界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Unsupervised Representation Learning</a:t>
            </a:r>
            <a:endParaRPr lang="zh-CN" altLang="en-US" sz="14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999" b="8169"/>
          <a:stretch/>
        </p:blipFill>
        <p:spPr>
          <a:xfrm>
            <a:off x="4396564" y="1485300"/>
            <a:ext cx="4700621" cy="2857268"/>
          </a:xfrm>
          <a:prstGeom prst="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48" y="1460943"/>
            <a:ext cx="6919734" cy="313169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19590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Generative Adversarial Networks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生成对抗网络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0763"/>
            <a:ext cx="3550433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16923" y="998915"/>
            <a:ext cx="3695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Generative Adversarial Networks</a:t>
            </a:r>
            <a:endParaRPr lang="zh-CN" altLang="en-US" sz="16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8" name="TextBox 12"/>
          <p:cNvSpPr>
            <a:spLocks noChangeArrowheads="1"/>
          </p:cNvSpPr>
          <p:nvPr/>
        </p:nvSpPr>
        <p:spPr bwMode="auto">
          <a:xfrm>
            <a:off x="250825" y="1463675"/>
            <a:ext cx="367347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Wiki: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是一种非监督式的学习方法，通过让两个神经网络相互博弈的方式进行学习。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 = Generator + Discriminator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Input : Random noise </a:t>
            </a:r>
            <a:r>
              <a:rPr lang="en-US" altLang="zh-CN" sz="14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z</a:t>
            </a:r>
            <a:endParaRPr lang="zh-CN" altLang="en-US" sz="1200" i="1" dirty="0">
              <a:solidFill>
                <a:srgbClr val="3F3F3F"/>
              </a:solidFill>
              <a:latin typeface="Times New Roman" charset="0"/>
              <a:ea typeface="Times New Roman" charset="0"/>
              <a:cs typeface="Times New Roman" charset="0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9904" y="4835460"/>
            <a:ext cx="5958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Ian J. </a:t>
            </a:r>
            <a:r>
              <a:rPr lang="en-US" altLang="zh-CN" sz="900" dirty="0" err="1" smtClean="0"/>
              <a:t>Goodfellow</a:t>
            </a:r>
            <a:r>
              <a:rPr lang="en-US" altLang="zh-CN" sz="900" dirty="0" smtClean="0"/>
              <a:t>, Jean </a:t>
            </a:r>
            <a:r>
              <a:rPr lang="en-US" altLang="zh-CN" sz="900" dirty="0" err="1" smtClean="0"/>
              <a:t>Pouget-Abadie</a:t>
            </a:r>
            <a:r>
              <a:rPr lang="en-US" altLang="zh-CN" sz="900" dirty="0" smtClean="0"/>
              <a:t>, Mehdi Mirza, Bing Xu, David </a:t>
            </a:r>
            <a:r>
              <a:rPr lang="en-US" altLang="zh-CN" sz="900" dirty="0" err="1" smtClean="0"/>
              <a:t>Warde</a:t>
            </a:r>
            <a:r>
              <a:rPr lang="en-US" altLang="zh-CN" sz="900" dirty="0" smtClean="0"/>
              <a:t>-Farley, </a:t>
            </a:r>
            <a:r>
              <a:rPr lang="en-US" altLang="zh-CN" sz="900" dirty="0" err="1" smtClean="0"/>
              <a:t>Sherjil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Ozair</a:t>
            </a:r>
            <a:r>
              <a:rPr lang="en-US" altLang="zh-CN" sz="900" dirty="0" smtClean="0"/>
              <a:t>, Aaron C. </a:t>
            </a:r>
            <a:r>
              <a:rPr lang="en-US" altLang="zh-CN" sz="900" dirty="0" err="1" smtClean="0"/>
              <a:t>Courville</a:t>
            </a:r>
            <a:r>
              <a:rPr lang="en-US" altLang="zh-CN" sz="900" dirty="0" smtClean="0"/>
              <a:t>, </a:t>
            </a:r>
            <a:r>
              <a:rPr lang="en-US" altLang="zh-CN" sz="900" dirty="0" err="1" smtClean="0"/>
              <a:t>Yoshua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Bengio</a:t>
            </a:r>
            <a:r>
              <a:rPr lang="en-US" altLang="zh-CN" sz="900" dirty="0" smtClean="0"/>
              <a:t>. “Generative Adversarial Nets”. In</a:t>
            </a:r>
            <a:r>
              <a:rPr lang="zh-CN" altLang="en-US" sz="900" dirty="0" smtClean="0"/>
              <a:t> </a:t>
            </a:r>
            <a:r>
              <a:rPr lang="en-US" altLang="zh-CN" sz="900" i="1" dirty="0" smtClean="0"/>
              <a:t>NIPS</a:t>
            </a:r>
            <a:r>
              <a:rPr lang="en-US" altLang="zh-CN" sz="900" dirty="0" smtClean="0"/>
              <a:t> 2014: 2672-2680.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19" y="1418143"/>
            <a:ext cx="4733492" cy="1249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95" y="3849590"/>
            <a:ext cx="7137400" cy="57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91" y="3136369"/>
            <a:ext cx="2545624" cy="56202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72627" y="3189157"/>
            <a:ext cx="162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朴素</a:t>
            </a:r>
            <a:r>
              <a:rPr kumimoji="1" lang="en-US" altLang="zh-CN" dirty="0" smtClean="0"/>
              <a:t>minimax: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642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19590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Generative Adversarial Networks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生成对抗网络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grpSp>
        <p:nvGrpSpPr>
          <p:cNvPr id="19467" name="组合 13"/>
          <p:cNvGrpSpPr>
            <a:grpSpLocks/>
          </p:cNvGrpSpPr>
          <p:nvPr/>
        </p:nvGrpSpPr>
        <p:grpSpPr bwMode="auto">
          <a:xfrm>
            <a:off x="274638" y="1019544"/>
            <a:ext cx="2956635" cy="400110"/>
            <a:chOff x="0" y="0"/>
            <a:chExt cx="2957464" cy="400170"/>
          </a:xfrm>
        </p:grpSpPr>
        <p:sp>
          <p:nvSpPr>
            <p:cNvPr id="19476" name="矩形 9"/>
            <p:cNvSpPr>
              <a:spLocks noChangeArrowheads="1"/>
            </p:cNvSpPr>
            <p:nvPr/>
          </p:nvSpPr>
          <p:spPr bwMode="auto">
            <a:xfrm>
              <a:off x="193074" y="42106"/>
              <a:ext cx="2715110" cy="3158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9477" name="矩形 10"/>
            <p:cNvSpPr>
              <a:spLocks noChangeArrowheads="1"/>
            </p:cNvSpPr>
            <p:nvPr/>
          </p:nvSpPr>
          <p:spPr bwMode="auto">
            <a:xfrm>
              <a:off x="0" y="42106"/>
              <a:ext cx="242354" cy="315898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9478" name="TextBox 11"/>
            <p:cNvSpPr>
              <a:spLocks noChangeArrowheads="1"/>
            </p:cNvSpPr>
            <p:nvPr/>
          </p:nvSpPr>
          <p:spPr bwMode="auto">
            <a:xfrm>
              <a:off x="242353" y="0"/>
              <a:ext cx="2715111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DCGAN (</a:t>
              </a:r>
              <a:r>
                <a:rPr lang="en-US" altLang="zh-CN" sz="2000" b="1" i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ICLR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-2016)</a:t>
              </a:r>
              <a:endPara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1" name="TextBox 26"/>
          <p:cNvSpPr>
            <a:spLocks noChangeArrowheads="1"/>
          </p:cNvSpPr>
          <p:nvPr/>
        </p:nvSpPr>
        <p:spPr bwMode="auto">
          <a:xfrm>
            <a:off x="274638" y="1566226"/>
            <a:ext cx="8607425" cy="298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主要的是提出了以下三条有助于稳定训练</a:t>
            </a:r>
            <a:r>
              <a:rPr lang="en-US" altLang="zh-CN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6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的方法：</a:t>
            </a:r>
            <a:endParaRPr lang="en-US" altLang="zh-CN" sz="16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去掉</a:t>
            </a:r>
            <a:r>
              <a:rPr lang="en-US" altLang="zh-CN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max pooling</a:t>
            </a: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操作：用</a:t>
            </a:r>
            <a:r>
              <a:rPr lang="en-US" altLang="zh-CN" sz="1400" dirty="0" err="1">
                <a:solidFill>
                  <a:srgbClr val="3F3F3F"/>
                </a:solidFill>
                <a:latin typeface="微软雅黑" charset="-122"/>
                <a:ea typeface="微软雅黑" charset="-122"/>
              </a:rPr>
              <a:t>strided</a:t>
            </a:r>
            <a:r>
              <a:rPr lang="en-US" altLang="zh-CN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 conv</a:t>
            </a: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代替原来的</a:t>
            </a:r>
            <a:r>
              <a:rPr lang="en-US" altLang="zh-CN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pooling</a:t>
            </a: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操作，使网络自动学习合适的采样核函数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去掉全连接层：用</a:t>
            </a:r>
            <a:r>
              <a:rPr lang="en-US" altLang="zh-CN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global average pooling</a:t>
            </a: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代替全连接层；虽然该操作可能会导致收敛速度变慢，但有助于整体训练的稳定性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除了</a:t>
            </a: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generator</a:t>
            </a:r>
            <a:r>
              <a:rPr lang="zh-CN" altLang="en-US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的输出层和</a:t>
            </a:r>
            <a:r>
              <a:rPr lang="en-US" altLang="zh-CN" sz="1400" dirty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discriminator</a:t>
            </a: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的</a:t>
            </a:r>
            <a:endParaRPr lang="en-US" altLang="zh-CN" sz="1400" dirty="0" smtClean="0">
              <a:solidFill>
                <a:srgbClr val="3F3F3F"/>
              </a:solidFill>
              <a:latin typeface="微软雅黑" charset="-122"/>
              <a:ea typeface="微软雅黑" charset="-122"/>
            </a:endParaRPr>
          </a:p>
          <a:p>
            <a:pPr marL="572400" indent="-284400">
              <a:lnSpc>
                <a:spcPct val="150000"/>
              </a:lnSpc>
              <a:buNone/>
            </a:pP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输入层不用</a:t>
            </a: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BN</a:t>
            </a: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，其他层都用</a:t>
            </a:r>
            <a:r>
              <a:rPr lang="en-US" altLang="zh-CN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BN</a:t>
            </a: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，缓解模型</a:t>
            </a:r>
            <a:endParaRPr lang="en-US" altLang="zh-CN" sz="1400" dirty="0" smtClean="0">
              <a:solidFill>
                <a:srgbClr val="3F3F3F"/>
              </a:solidFill>
              <a:latin typeface="微软雅黑" charset="-122"/>
              <a:ea typeface="微软雅黑" charset="-122"/>
            </a:endParaRPr>
          </a:p>
          <a:p>
            <a:pPr marL="572400" indent="-284400">
              <a:lnSpc>
                <a:spcPct val="150000"/>
              </a:lnSpc>
              <a:buNone/>
            </a:pP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崩溃问题，并且有效避免了模型的振荡和</a:t>
            </a:r>
            <a:endParaRPr lang="en-US" altLang="zh-CN" sz="1400" dirty="0" smtClean="0">
              <a:solidFill>
                <a:srgbClr val="3F3F3F"/>
              </a:solidFill>
              <a:latin typeface="微软雅黑" charset="-122"/>
              <a:ea typeface="微软雅黑" charset="-122"/>
            </a:endParaRPr>
          </a:p>
          <a:p>
            <a:pPr marL="572400" indent="-284400">
              <a:lnSpc>
                <a:spcPct val="150000"/>
              </a:lnSpc>
              <a:buNone/>
            </a:pPr>
            <a:r>
              <a:rPr lang="zh-CN" altLang="en-US" sz="1400" dirty="0" smtClean="0">
                <a:solidFill>
                  <a:srgbClr val="3F3F3F"/>
                </a:solidFill>
                <a:latin typeface="微软雅黑" charset="-122"/>
                <a:ea typeface="微软雅黑" charset="-122"/>
              </a:rPr>
              <a:t>不稳定问题</a:t>
            </a:r>
            <a:endParaRPr lang="zh-CN" altLang="en-US" sz="1400" dirty="0">
              <a:solidFill>
                <a:srgbClr val="3F3F3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9904" y="4831222"/>
            <a:ext cx="5958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Alec </a:t>
            </a:r>
            <a:r>
              <a:rPr lang="en-US" altLang="zh-CN" sz="900" dirty="0" smtClean="0"/>
              <a:t>Radford, Luke Metz, </a:t>
            </a:r>
            <a:r>
              <a:rPr lang="en-US" altLang="zh-CN" sz="900" dirty="0" err="1" smtClean="0"/>
              <a:t>Soumith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Chintala</a:t>
            </a:r>
            <a:r>
              <a:rPr lang="en-US" altLang="zh-CN" sz="900" dirty="0" smtClean="0"/>
              <a:t>. Unsupervised representation learning with deep convolutional generative adversarial networks, </a:t>
            </a:r>
            <a:r>
              <a:rPr lang="en-US" altLang="zh-CN" sz="900" i="1" dirty="0" smtClean="0"/>
              <a:t>ICLR,</a:t>
            </a:r>
            <a:r>
              <a:rPr lang="zh-CN" altLang="en-US" sz="900" i="1" dirty="0" smtClean="0"/>
              <a:t> </a:t>
            </a:r>
            <a:r>
              <a:rPr lang="en-US" altLang="zh-CN" sz="900" dirty="0" smtClean="0"/>
              <a:t>2016.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19" y="2806764"/>
            <a:ext cx="4766232" cy="19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0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8" y="771600"/>
            <a:ext cx="7639624" cy="41776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491910" y="4947948"/>
            <a:ext cx="71228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J.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Li </a:t>
            </a:r>
            <a:r>
              <a:rPr lang="en-US" altLang="zh-CN" sz="900" dirty="0"/>
              <a:t>et al. "Perceptual generative adversarial networks for small object detection." IEEE </a:t>
            </a:r>
            <a:r>
              <a:rPr lang="en-US" altLang="zh-CN" sz="900" i="1" dirty="0"/>
              <a:t>CVPR</a:t>
            </a:r>
            <a:r>
              <a:rPr lang="en-US" altLang="zh-CN" sz="900" dirty="0"/>
              <a:t>. 2017.</a:t>
            </a:r>
            <a:endParaRPr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232234"/>
            <a:ext cx="7524750" cy="34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3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0"/>
          <p:cNvSpPr>
            <a:spLocks noChangeArrowheads="1"/>
          </p:cNvSpPr>
          <p:nvPr/>
        </p:nvSpPr>
        <p:spPr bwMode="auto">
          <a:xfrm>
            <a:off x="0" y="-7938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23" name="矩形 58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24" name="直接连接符 5"/>
          <p:cNvSpPr>
            <a:spLocks noChangeShapeType="1"/>
          </p:cNvSpPr>
          <p:nvPr/>
        </p:nvSpPr>
        <p:spPr bwMode="auto">
          <a:xfrm>
            <a:off x="755650" y="771525"/>
            <a:ext cx="7705725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直接连接符 7"/>
          <p:cNvSpPr>
            <a:spLocks noChangeShapeType="1"/>
          </p:cNvSpPr>
          <p:nvPr/>
        </p:nvSpPr>
        <p:spPr bwMode="auto">
          <a:xfrm flipV="1">
            <a:off x="1646238" y="339725"/>
            <a:ext cx="0" cy="288925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TextBox 10"/>
          <p:cNvSpPr>
            <a:spLocks noChangeArrowheads="1"/>
          </p:cNvSpPr>
          <p:nvPr/>
        </p:nvSpPr>
        <p:spPr bwMode="auto">
          <a:xfrm>
            <a:off x="909638" y="28257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目录</a:t>
            </a:r>
          </a:p>
        </p:txBody>
      </p:sp>
      <p:sp>
        <p:nvSpPr>
          <p:cNvPr id="5127" name="TextBox 11"/>
          <p:cNvSpPr>
            <a:spLocks noChangeArrowheads="1"/>
          </p:cNvSpPr>
          <p:nvPr/>
        </p:nvSpPr>
        <p:spPr bwMode="auto">
          <a:xfrm>
            <a:off x="1692275" y="330200"/>
            <a:ext cx="1511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Contents</a:t>
            </a:r>
            <a:endParaRPr lang="zh-CN" altLang="en-US" sz="18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28" name="流程图: 联系 9"/>
          <p:cNvSpPr>
            <a:spLocks noChangeArrowheads="1"/>
          </p:cNvSpPr>
          <p:nvPr/>
        </p:nvSpPr>
        <p:spPr bwMode="auto">
          <a:xfrm>
            <a:off x="2447925" y="2066925"/>
            <a:ext cx="1008063" cy="1009650"/>
          </a:xfrm>
          <a:prstGeom prst="flowChartConnector">
            <a:avLst/>
          </a:prstGeom>
          <a:solidFill>
            <a:srgbClr val="05AFC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29" name="流程图: 联系 13"/>
          <p:cNvSpPr>
            <a:spLocks noChangeArrowheads="1"/>
          </p:cNvSpPr>
          <p:nvPr/>
        </p:nvSpPr>
        <p:spPr bwMode="auto">
          <a:xfrm>
            <a:off x="4067175" y="2066925"/>
            <a:ext cx="1009650" cy="1009650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30" name="流程图: 联系 14"/>
          <p:cNvSpPr>
            <a:spLocks noChangeArrowheads="1"/>
          </p:cNvSpPr>
          <p:nvPr/>
        </p:nvSpPr>
        <p:spPr bwMode="auto">
          <a:xfrm>
            <a:off x="5724525" y="2066925"/>
            <a:ext cx="1008063" cy="1009650"/>
          </a:xfrm>
          <a:prstGeom prst="flowChartConnector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31" name="TextBox 15"/>
          <p:cNvSpPr>
            <a:spLocks noChangeArrowheads="1"/>
          </p:cNvSpPr>
          <p:nvPr/>
        </p:nvSpPr>
        <p:spPr bwMode="auto">
          <a:xfrm>
            <a:off x="2124075" y="3138488"/>
            <a:ext cx="1655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网络模型</a:t>
            </a:r>
          </a:p>
        </p:txBody>
      </p:sp>
      <p:sp>
        <p:nvSpPr>
          <p:cNvPr id="5132" name="TextBox 16"/>
          <p:cNvSpPr>
            <a:spLocks noChangeArrowheads="1"/>
          </p:cNvSpPr>
          <p:nvPr/>
        </p:nvSpPr>
        <p:spPr bwMode="auto">
          <a:xfrm>
            <a:off x="3779838" y="3138488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33" name="TextBox 17"/>
          <p:cNvSpPr>
            <a:spLocks noChangeArrowheads="1"/>
          </p:cNvSpPr>
          <p:nvPr/>
        </p:nvSpPr>
        <p:spPr bwMode="auto">
          <a:xfrm>
            <a:off x="5400675" y="3138488"/>
            <a:ext cx="1655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Sth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.</a:t>
            </a:r>
            <a:r>
              <a:rPr lang="zh-CN" altLang="en-US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else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34" name="流程图: 联系 18"/>
          <p:cNvSpPr>
            <a:spLocks noChangeArrowheads="1"/>
          </p:cNvSpPr>
          <p:nvPr/>
        </p:nvSpPr>
        <p:spPr bwMode="auto">
          <a:xfrm>
            <a:off x="2447925" y="2066925"/>
            <a:ext cx="1008063" cy="1009650"/>
          </a:xfrm>
          <a:prstGeom prst="flowChartConnector">
            <a:avLst/>
          </a:prstGeom>
          <a:solidFill>
            <a:srgbClr val="05AFC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35" name="流程图: 联系 19"/>
          <p:cNvSpPr>
            <a:spLocks noChangeArrowheads="1"/>
          </p:cNvSpPr>
          <p:nvPr/>
        </p:nvSpPr>
        <p:spPr bwMode="auto">
          <a:xfrm>
            <a:off x="4067175" y="2066925"/>
            <a:ext cx="1009650" cy="1009650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36" name="流程图: 联系 20"/>
          <p:cNvSpPr>
            <a:spLocks noChangeArrowheads="1"/>
          </p:cNvSpPr>
          <p:nvPr/>
        </p:nvSpPr>
        <p:spPr bwMode="auto">
          <a:xfrm>
            <a:off x="5724525" y="2066925"/>
            <a:ext cx="1008063" cy="1009650"/>
          </a:xfrm>
          <a:prstGeom prst="flowChartConnector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37" name="Litebulb"/>
          <p:cNvSpPr>
            <a:spLocks noEditPoints="1" noChangeArrowheads="1"/>
          </p:cNvSpPr>
          <p:nvPr/>
        </p:nvSpPr>
        <p:spPr bwMode="auto">
          <a:xfrm>
            <a:off x="4414838" y="2314575"/>
            <a:ext cx="314325" cy="509588"/>
          </a:xfrm>
          <a:custGeom>
            <a:avLst/>
            <a:gdLst>
              <a:gd name="T0" fmla="*/ 2287049 w 21600"/>
              <a:gd name="T1" fmla="*/ 0 h 21600"/>
              <a:gd name="T2" fmla="*/ 4574084 w 21600"/>
              <a:gd name="T3" fmla="*/ 4331333 h 21600"/>
              <a:gd name="T4" fmla="*/ 0 w 21600"/>
              <a:gd name="T5" fmla="*/ 4331333 h 21600"/>
              <a:gd name="T6" fmla="*/ 2287049 w 21600"/>
              <a:gd name="T7" fmla="*/ 1202221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chemeClr val="bg1"/>
          </a:solidFill>
          <a:ln w="6350" cmpd="sng">
            <a:solidFill>
              <a:srgbClr val="D8D8D8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38" name="Picture 5" descr="C:\Users\ybi9\AppData\Local\Microsoft\Windows\Temporary Internet Files\Content.IE5\OM1J1Y24\MC90029815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239963"/>
            <a:ext cx="40798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9" name="laptop"/>
          <p:cNvSpPr>
            <a:spLocks noEditPoints="1" noChangeArrowheads="1"/>
          </p:cNvSpPr>
          <p:nvPr/>
        </p:nvSpPr>
        <p:spPr bwMode="auto">
          <a:xfrm>
            <a:off x="5908675" y="2355850"/>
            <a:ext cx="725488" cy="428625"/>
          </a:xfrm>
          <a:custGeom>
            <a:avLst/>
            <a:gdLst>
              <a:gd name="T0" fmla="*/ 3792724 w 21600"/>
              <a:gd name="T1" fmla="*/ 0 h 21600"/>
              <a:gd name="T2" fmla="*/ 3792724 w 21600"/>
              <a:gd name="T3" fmla="*/ 2824540 h 21600"/>
              <a:gd name="T4" fmla="*/ 20674930 w 21600"/>
              <a:gd name="T5" fmla="*/ 0 h 21600"/>
              <a:gd name="T6" fmla="*/ 20674930 w 21600"/>
              <a:gd name="T7" fmla="*/ 2824540 h 21600"/>
              <a:gd name="T8" fmla="*/ 12183631 w 21600"/>
              <a:gd name="T9" fmla="*/ 0 h 21600"/>
              <a:gd name="T10" fmla="*/ 12183631 w 21600"/>
              <a:gd name="T11" fmla="*/ 8505527 h 21600"/>
              <a:gd name="T12" fmla="*/ 0 w 21600"/>
              <a:gd name="T13" fmla="*/ 8505527 h 21600"/>
              <a:gd name="T14" fmla="*/ 24367227 w 21600"/>
              <a:gd name="T15" fmla="*/ 850552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14564" t="17463" r="14564" b="14898"/>
          <a:stretch/>
        </p:blipFill>
        <p:spPr>
          <a:xfrm rot="21097935">
            <a:off x="408571" y="824094"/>
            <a:ext cx="3840055" cy="205914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9852">
            <a:off x="5032655" y="955782"/>
            <a:ext cx="3457012" cy="31477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422">
            <a:off x="666565" y="1386579"/>
            <a:ext cx="3823946" cy="3584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6619">
            <a:off x="4106388" y="683728"/>
            <a:ext cx="2889765" cy="42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083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20761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64393"/>
            <a:ext cx="3838457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51400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39750" y="1059624"/>
            <a:ext cx="40322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Semantic labels → Cityscapes </a:t>
            </a:r>
            <a:r>
              <a:rPr lang="en-US" altLang="zh-CN" sz="1400" b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street view</a:t>
            </a:r>
            <a:endParaRPr lang="en-US" altLang="zh-CN" sz="1400" b="1" dirty="0" smtClean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8" y="2063616"/>
            <a:ext cx="3915973" cy="2202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24" y="2188617"/>
            <a:ext cx="4185698" cy="2050992"/>
          </a:xfrm>
          <a:prstGeom prst="rect">
            <a:avLst/>
          </a:prstGeom>
        </p:spPr>
      </p:pic>
      <p:sp>
        <p:nvSpPr>
          <p:cNvPr id="20" name="矩形 6"/>
          <p:cNvSpPr>
            <a:spLocks noChangeArrowheads="1"/>
          </p:cNvSpPr>
          <p:nvPr/>
        </p:nvSpPr>
        <p:spPr bwMode="auto">
          <a:xfrm>
            <a:off x="5076042" y="1064393"/>
            <a:ext cx="3365594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4945902" y="1059624"/>
            <a:ext cx="252013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2" name="TextBox 8"/>
          <p:cNvSpPr>
            <a:spLocks noChangeArrowheads="1"/>
          </p:cNvSpPr>
          <p:nvPr/>
        </p:nvSpPr>
        <p:spPr bwMode="auto">
          <a:xfrm>
            <a:off x="5197450" y="1059624"/>
            <a:ext cx="3244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Edit object appearance </a:t>
            </a:r>
          </a:p>
        </p:txBody>
      </p:sp>
      <p:sp>
        <p:nvSpPr>
          <p:cNvPr id="8" name="矩形 7"/>
          <p:cNvSpPr/>
          <p:nvPr/>
        </p:nvSpPr>
        <p:spPr>
          <a:xfrm>
            <a:off x="3491910" y="4845382"/>
            <a:ext cx="576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Ting-Chun Wang, Ming-Yu Liu, Jun-Yan Zhu, Andrew Tao, Jan 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Kautz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, and Bryan Catanzaro. "High-Resolution Image Synthesis and Semantic Manipulation with Conditional GANs", 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 preprint arXiv:1711.11585.</a:t>
            </a:r>
            <a:endParaRPr lang="zh-CN" altLang="en-US" sz="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0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9800"/>
            <a:ext cx="5278577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31736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39750" y="987425"/>
            <a:ext cx="547237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Multimodal image-to-image translation </a:t>
            </a: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6158" y="21708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5905" y="3447097"/>
            <a:ext cx="290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Translation results</a:t>
            </a:r>
          </a:p>
        </p:txBody>
      </p:sp>
      <p:sp>
        <p:nvSpPr>
          <p:cNvPr id="18" name="矩形 17"/>
          <p:cNvSpPr/>
          <p:nvPr/>
        </p:nvSpPr>
        <p:spPr>
          <a:xfrm>
            <a:off x="3491910" y="4853028"/>
            <a:ext cx="576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J.Y. Zhu, R. Zhang, D. Pathak, T. Darrell, A. A. 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Efros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, O. Wang, E. 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Shechtman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“Toward Multimodal Image-to-Image Translation.”</a:t>
            </a:r>
            <a:r>
              <a:rPr lang="zh-CN" altLang="en-US" sz="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In NIPS, 2017.</a:t>
            </a:r>
            <a:endParaRPr lang="zh-CN" altLang="en-US" sz="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59" y="1714510"/>
            <a:ext cx="5462480" cy="26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1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0763"/>
            <a:ext cx="4198487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17525" y="1022996"/>
            <a:ext cx="38882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C</a:t>
            </a:r>
            <a:r>
              <a:rPr lang="fr-FR" altLang="zh-CN" sz="14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onditional</a:t>
            </a:r>
            <a:r>
              <a:rPr lang="fr-FR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 GAN</a:t>
            </a:r>
            <a:r>
              <a:rPr lang="zh-CN" altLang="fr-FR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（</a:t>
            </a:r>
            <a:r>
              <a:rPr lang="en-US" altLang="zh-CN" sz="14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ar</a:t>
            </a:r>
            <a:r>
              <a:rPr lang="fr-FR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X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iv</a:t>
            </a:r>
            <a:r>
              <a:rPr lang="fr-FR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-2014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，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CVPR17</a:t>
            </a:r>
            <a:r>
              <a:rPr lang="zh-CN" altLang="fr-FR" sz="14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）</a:t>
            </a:r>
            <a:endParaRPr lang="zh-CN" altLang="en-US" sz="14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8" name="TextBox 12"/>
          <p:cNvSpPr>
            <a:spLocks noChangeArrowheads="1"/>
          </p:cNvSpPr>
          <p:nvPr/>
        </p:nvSpPr>
        <p:spPr bwMode="auto">
          <a:xfrm>
            <a:off x="156062" y="1275642"/>
            <a:ext cx="3673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Objective (discriminator does not observe </a:t>
            </a:r>
            <a:r>
              <a:rPr lang="en-US" altLang="zh-CN" sz="16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x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 :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99" y="1033462"/>
            <a:ext cx="3890832" cy="35078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09" y="2635250"/>
            <a:ext cx="4647749" cy="630321"/>
          </a:xfrm>
          <a:prstGeom prst="rect">
            <a:avLst/>
          </a:prstGeom>
        </p:spPr>
      </p:pic>
      <p:sp>
        <p:nvSpPr>
          <p:cNvPr id="17" name="TextBox 12"/>
          <p:cNvSpPr>
            <a:spLocks noChangeArrowheads="1"/>
          </p:cNvSpPr>
          <p:nvPr/>
        </p:nvSpPr>
        <p:spPr bwMode="auto">
          <a:xfrm>
            <a:off x="136257" y="2254032"/>
            <a:ext cx="3673475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Objective (Conditional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GAN)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: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4" y="3613637"/>
            <a:ext cx="4387957" cy="1090218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 bwMode="auto">
          <a:xfrm>
            <a:off x="2699844" y="3003786"/>
            <a:ext cx="9852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椭圆 9"/>
          <p:cNvSpPr/>
          <p:nvPr/>
        </p:nvSpPr>
        <p:spPr bwMode="auto">
          <a:xfrm>
            <a:off x="5724096" y="2139714"/>
            <a:ext cx="1080090" cy="10800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cxnSp>
        <p:nvCxnSpPr>
          <p:cNvPr id="29" name="直线连接符 28"/>
          <p:cNvCxnSpPr/>
          <p:nvPr/>
        </p:nvCxnSpPr>
        <p:spPr bwMode="auto">
          <a:xfrm>
            <a:off x="3734468" y="3269047"/>
            <a:ext cx="112949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椭圆 29"/>
          <p:cNvSpPr/>
          <p:nvPr/>
        </p:nvSpPr>
        <p:spPr bwMode="auto">
          <a:xfrm>
            <a:off x="7907368" y="2102833"/>
            <a:ext cx="1080090" cy="10800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7082225" y="3588542"/>
            <a:ext cx="1080090" cy="10800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89035" y="4609286"/>
            <a:ext cx="25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Pix2pix net - CVPR17</a:t>
            </a:r>
            <a:endParaRPr kumimoji="1"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5225624" y="4875133"/>
            <a:ext cx="4032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Phillip Isola, Jun-Yan Zhu, 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Tinghui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 Zhou, and Alexei A. </a:t>
            </a:r>
            <a:r>
              <a:rPr lang="en-US" altLang="zh-CN" sz="900" dirty="0" err="1" smtClean="0">
                <a:latin typeface="Times New Roman" charset="0"/>
                <a:ea typeface="Times New Roman" charset="0"/>
                <a:cs typeface="Times New Roman" charset="0"/>
              </a:rPr>
              <a:t>Efros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“Image-to-Image Translation with Conditional Adversarial Nets.”</a:t>
            </a:r>
            <a:r>
              <a:rPr lang="zh-CN" altLang="en-US" sz="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altLang="zh-CN" sz="900" i="1" dirty="0" smtClean="0">
                <a:latin typeface="Times New Roman" charset="0"/>
                <a:ea typeface="Times New Roman" charset="0"/>
                <a:cs typeface="Times New Roman" charset="0"/>
              </a:rPr>
              <a:t>CVPR</a:t>
            </a:r>
            <a:r>
              <a:rPr lang="en-US" altLang="zh-CN" sz="900" dirty="0" smtClean="0">
                <a:latin typeface="Times New Roman" charset="0"/>
                <a:ea typeface="Times New Roman" charset="0"/>
                <a:cs typeface="Times New Roman" charset="0"/>
              </a:rPr>
              <a:t>, 2017.</a:t>
            </a:r>
            <a:endParaRPr lang="zh-CN" altLang="en-US" sz="9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97" y="1650204"/>
            <a:ext cx="3948069" cy="581101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 bwMode="auto">
          <a:xfrm>
            <a:off x="2339814" y="1940754"/>
            <a:ext cx="7200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线连接符 27"/>
          <p:cNvCxnSpPr/>
          <p:nvPr/>
        </p:nvCxnSpPr>
        <p:spPr bwMode="auto">
          <a:xfrm>
            <a:off x="2579663" y="2222089"/>
            <a:ext cx="76823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25352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0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Pix2pix</a:t>
            </a:r>
            <a:r>
              <a:rPr lang="zh-CN" altLang="en-US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Net</a:t>
            </a:r>
            <a:endParaRPr lang="zh-CN" altLang="en-US" sz="19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8" name="TextBox 12"/>
          <p:cNvSpPr>
            <a:spLocks noChangeArrowheads="1"/>
          </p:cNvSpPr>
          <p:nvPr/>
        </p:nvSpPr>
        <p:spPr bwMode="auto">
          <a:xfrm>
            <a:off x="250825" y="1463675"/>
            <a:ext cx="3673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l</a:t>
            </a:r>
            <a:r>
              <a:rPr lang="en-US" altLang="zh-CN" sz="1200" baseline="-25000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1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norm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U-Net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轮廓更清晰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“</a:t>
            </a:r>
            <a:r>
              <a:rPr lang="en-US" altLang="zh-CN" sz="1200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PatchGAN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” classifier </a:t>
            </a: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25" y="76859"/>
            <a:ext cx="4305950" cy="22037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88" y="1644648"/>
            <a:ext cx="6352012" cy="33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8"/>
          <p:cNvSpPr>
            <a:spLocks noChangeArrowheads="1"/>
          </p:cNvSpPr>
          <p:nvPr/>
        </p:nvSpPr>
        <p:spPr bwMode="auto">
          <a:xfrm>
            <a:off x="-17434" y="0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59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2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GAN</a:t>
            </a: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Applications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3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4" name="矩形 6"/>
          <p:cNvSpPr>
            <a:spLocks noChangeArrowheads="1"/>
          </p:cNvSpPr>
          <p:nvPr/>
        </p:nvSpPr>
        <p:spPr bwMode="auto">
          <a:xfrm>
            <a:off x="517525" y="1020763"/>
            <a:ext cx="2686361" cy="315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5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66" name="TextBox 8"/>
          <p:cNvSpPr>
            <a:spLocks noChangeArrowheads="1"/>
          </p:cNvSpPr>
          <p:nvPr/>
        </p:nvSpPr>
        <p:spPr bwMode="auto">
          <a:xfrm>
            <a:off x="539750" y="987425"/>
            <a:ext cx="280814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Conditional GAN</a:t>
            </a:r>
            <a:r>
              <a:rPr lang="zh-CN" altLang="en-US" sz="19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小结</a:t>
            </a:r>
            <a:endParaRPr lang="zh-CN" altLang="en-US" sz="19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8" name="TextBox 12"/>
          <p:cNvSpPr>
            <a:spLocks noChangeArrowheads="1"/>
          </p:cNvSpPr>
          <p:nvPr/>
        </p:nvSpPr>
        <p:spPr bwMode="auto">
          <a:xfrm>
            <a:off x="250825" y="1463675"/>
            <a:ext cx="3673475" cy="163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是一种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semi-supervised learning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Discriminator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：使</a:t>
            </a:r>
            <a:r>
              <a:rPr lang="en-US" altLang="zh-CN" sz="1600" i="1" dirty="0" smtClean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x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与</a:t>
            </a:r>
            <a:r>
              <a:rPr lang="en-US" altLang="zh-CN" sz="1600" i="1" dirty="0">
                <a:solidFill>
                  <a:srgbClr val="3F3F3F"/>
                </a:solidFill>
                <a:latin typeface="Times New Roman" charset="0"/>
                <a:ea typeface="Times New Roman" charset="0"/>
                <a:cs typeface="Times New Roman" charset="0"/>
                <a:sym typeface="微软雅黑" charset="-122"/>
              </a:rPr>
              <a:t>y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更加相似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根据需求设计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generator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，用于生成特定的输出</a:t>
            </a:r>
            <a:endParaRPr lang="en-US" altLang="zh-CN" sz="12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设计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Discriminator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的模型结构，提升判别性能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9470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99" y="1033462"/>
            <a:ext cx="3890832" cy="35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31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5"/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507" name="流程图: 合并 38"/>
          <p:cNvSpPr>
            <a:spLocks noChangeArrowheads="1"/>
          </p:cNvSpPr>
          <p:nvPr/>
        </p:nvSpPr>
        <p:spPr bwMode="auto">
          <a:xfrm rot="-5400000">
            <a:off x="-1097756" y="1064420"/>
            <a:ext cx="5329238" cy="3133725"/>
          </a:xfrm>
          <a:prstGeom prst="flowChartMerge">
            <a:avLst/>
          </a:prstGeom>
          <a:solidFill>
            <a:srgbClr val="FA4453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508" name="流程图: 合并 40"/>
          <p:cNvSpPr>
            <a:spLocks noChangeArrowheads="1"/>
          </p:cNvSpPr>
          <p:nvPr/>
        </p:nvSpPr>
        <p:spPr bwMode="auto">
          <a:xfrm rot="-5400000">
            <a:off x="-811213" y="1262856"/>
            <a:ext cx="4606925" cy="273685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509" name="流程图: 合并 43"/>
          <p:cNvSpPr>
            <a:spLocks noChangeArrowheads="1"/>
          </p:cNvSpPr>
          <p:nvPr/>
        </p:nvSpPr>
        <p:spPr bwMode="auto">
          <a:xfrm rot="5400000">
            <a:off x="6084094" y="3429794"/>
            <a:ext cx="431800" cy="287338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510" name="TextBox 9"/>
          <p:cNvSpPr>
            <a:spLocks noChangeArrowheads="1"/>
          </p:cNvSpPr>
          <p:nvPr/>
        </p:nvSpPr>
        <p:spPr bwMode="auto">
          <a:xfrm>
            <a:off x="3070225" y="3311525"/>
            <a:ext cx="3086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Sth</a:t>
            </a:r>
            <a:r>
              <a:rPr lang="en-US" altLang="zh-CN" sz="2800" b="1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. else</a:t>
            </a:r>
          </a:p>
        </p:txBody>
      </p:sp>
      <p:sp>
        <p:nvSpPr>
          <p:cNvPr id="21511" name="TextBox 11"/>
          <p:cNvSpPr>
            <a:spLocks noChangeArrowheads="1"/>
          </p:cNvSpPr>
          <p:nvPr/>
        </p:nvSpPr>
        <p:spPr bwMode="auto">
          <a:xfrm>
            <a:off x="843755" y="2139949"/>
            <a:ext cx="1296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BatangChe" charset="-127"/>
                <a:ea typeface="BatangChe" charset="-127"/>
                <a:sym typeface="BatangChe" charset="-127"/>
              </a:rPr>
              <a:t>03</a:t>
            </a:r>
            <a:endParaRPr lang="zh-CN" altLang="en-US" sz="5400" b="1" dirty="0">
              <a:solidFill>
                <a:schemeClr val="bg1"/>
              </a:solidFill>
              <a:latin typeface="BatangChe" charset="-127"/>
              <a:ea typeface="BatangChe" charset="-127"/>
              <a:sym typeface="BatangChe" charset="-127"/>
            </a:endParaRPr>
          </a:p>
        </p:txBody>
      </p:sp>
      <p:sp>
        <p:nvSpPr>
          <p:cNvPr id="21512" name="矩形 58"/>
          <p:cNvSpPr>
            <a:spLocks noChangeArrowheads="1"/>
          </p:cNvSpPr>
          <p:nvPr/>
        </p:nvSpPr>
        <p:spPr bwMode="auto">
          <a:xfrm>
            <a:off x="0" y="5019675"/>
            <a:ext cx="9144000" cy="215900"/>
          </a:xfrm>
          <a:prstGeom prst="rect">
            <a:avLst/>
          </a:prstGeom>
          <a:solidFill>
            <a:srgbClr val="FA4453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en-US" altLang="zh-CN" dirty="0" err="1"/>
              <a:t>Netscope</a:t>
            </a:r>
            <a:r>
              <a:rPr kumimoji="1" lang="en-US" altLang="zh-CN" dirty="0"/>
              <a:t> 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 err="1" smtClean="0"/>
              <a:t>Caffe</a:t>
            </a:r>
            <a:r>
              <a:rPr kumimoji="1" lang="zh-CN" altLang="en-US" sz="1400" dirty="0" smtClean="0"/>
              <a:t>模型可视化工具</a:t>
            </a:r>
            <a:r>
              <a:rPr kumimoji="1" lang="en-US" altLang="zh-CN" sz="1400" dirty="0" smtClean="0"/>
              <a:t> )</a:t>
            </a:r>
            <a:endParaRPr kumimoji="1" lang="en-US" altLang="zh-CN" sz="1400" dirty="0"/>
          </a:p>
          <a:p>
            <a:pPr lvl="1" eaLnBrk="1" hangingPunct="1"/>
            <a:r>
              <a:rPr kumimoji="1" lang="en-US" altLang="zh-CN" sz="1600" dirty="0"/>
              <a:t>A web-based tool for visualizing neural network architectures (or technically, any directed acyclic graph). It currently supports </a:t>
            </a:r>
            <a:r>
              <a:rPr kumimoji="1" lang="en-US" altLang="zh-CN" sz="1600" dirty="0" err="1"/>
              <a:t>Caffe's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/>
              <a:t>prototxt</a:t>
            </a:r>
            <a:r>
              <a:rPr kumimoji="1" lang="en-US" altLang="zh-CN" sz="1600" dirty="0"/>
              <a:t> format.</a:t>
            </a:r>
          </a:p>
          <a:p>
            <a:pPr lvl="1" eaLnBrk="1" hangingPunct="1"/>
            <a:r>
              <a:rPr kumimoji="1" lang="en-US" altLang="zh-CN" sz="1600" dirty="0">
                <a:hlinkClick r:id="rId2"/>
              </a:rPr>
              <a:t>http://ethereon.github.io/netscope/quickstart.html</a:t>
            </a:r>
            <a:endParaRPr kumimoji="1" lang="zh-CN" altLang="en-US" sz="1600" dirty="0"/>
          </a:p>
        </p:txBody>
      </p:sp>
      <p:sp>
        <p:nvSpPr>
          <p:cNvPr id="5" name="矩形 58"/>
          <p:cNvSpPr>
            <a:spLocks noChangeArrowheads="1"/>
          </p:cNvSpPr>
          <p:nvPr/>
        </p:nvSpPr>
        <p:spPr bwMode="auto">
          <a:xfrm>
            <a:off x="0" y="5019954"/>
            <a:ext cx="9144000" cy="123546"/>
          </a:xfrm>
          <a:prstGeom prst="rect">
            <a:avLst/>
          </a:prstGeom>
          <a:solidFill>
            <a:srgbClr val="FA4453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Awesome Tools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164835" y="756071"/>
            <a:ext cx="8229600" cy="3394075"/>
          </a:xfrm>
        </p:spPr>
        <p:txBody>
          <a:bodyPr/>
          <a:lstStyle/>
          <a:p>
            <a:pPr eaLnBrk="1" hangingPunct="1"/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kumimoji="1"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charset="2"/>
              <a:buChar char="l"/>
            </a:pP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远程连接实验室的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工作站</a:t>
            </a:r>
            <a:endParaRPr kumimoji="1" lang="en-US" altLang="zh-CN" sz="1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TP-Link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DDNS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，在路由器上建立动态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域名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tx134-zheng-Titan.jios.org)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（解决每次登陆校园网时，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地址不固定问题）</a:t>
            </a:r>
            <a:endParaRPr kumimoji="1" lang="en-US" altLang="zh-CN" sz="1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由于远程连接时需要穿透实验室路由器，所以使用</a:t>
            </a:r>
            <a:r>
              <a:rPr kumimoji="1" lang="mr-IN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DengXian" charset="-122"/>
              </a:rPr>
              <a:t>TP-</a:t>
            </a:r>
            <a:r>
              <a:rPr kumimoji="1" lang="mr-IN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DengXian" charset="-122"/>
              </a:rPr>
              <a:t>Link</a:t>
            </a:r>
            <a:r>
              <a:rPr kumimoji="1" lang="mr-IN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DengXian" charset="-122"/>
              </a:rPr>
              <a:t> “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虚拟服务器</a:t>
            </a:r>
            <a:r>
              <a:rPr kumimoji="1" lang="mr-IN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DengXian" charset="-122"/>
              </a:rPr>
              <a:t>” </a:t>
            </a:r>
            <a:r>
              <a:rPr kumimoji="1" lang="zh-CN" altLang="mr-I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，把工作站的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号端口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映射到路由器某端口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1340)</a:t>
            </a:r>
            <a:endParaRPr kumimoji="1"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远程连接到工作站：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-p 1340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reck@tx134-zheng-Titan.jios.org</a:t>
            </a:r>
          </a:p>
          <a:p>
            <a:pPr marL="1200150" lvl="2" indent="-342900" eaLnBrk="1" hangingPunct="1"/>
            <a:r>
              <a:rPr kumimoji="1" lang="zh-CN" altLang="en-US" sz="1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如果笔记本和工作站处于同一内网</a:t>
            </a:r>
            <a:r>
              <a:rPr kumimoji="1" lang="en-US" altLang="zh-CN" sz="1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(192.```)</a:t>
            </a:r>
            <a:r>
              <a:rPr kumimoji="1" lang="zh-CN" altLang="en-US" sz="1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，则可以直接连接：</a:t>
            </a:r>
            <a:r>
              <a:rPr kumimoji="1" lang="pl-PL" altLang="zh-CN" sz="10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pl-PL" altLang="zh-CN" sz="1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-Y  reck@192.168.1.239</a:t>
            </a:r>
            <a:endParaRPr kumimoji="1" lang="en-US" altLang="zh-CN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None/>
            </a:pP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至此，便可以在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terminal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中对工作站进行操作。如需使用图形化界面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(MATLAB,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Sublime)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，在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指令中“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+Y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”；如果要使用工作站上的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Jupyter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Notebook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，请用下面一条指令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mr-IN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DengXian" charset="-122"/>
              </a:rPr>
              <a:t>–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l,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打洞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，成功后打开笔记本的浏览器并访问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”localhost:8081”</a:t>
            </a:r>
            <a:r>
              <a:rPr kumimoji="1"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便可打开工作站的</a:t>
            </a:r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Jupyter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Notebook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1" lang="en-US" altLang="zh-CN" sz="1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 eaLnBrk="1" hangingPunct="1"/>
            <a:r>
              <a:rPr kumimoji="1"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-Y -l localhost:8081:localhost:8080-p 1340 reck@tx134-zheng-Titan.jios.org</a:t>
            </a:r>
          </a:p>
          <a:p>
            <a:pPr marL="514350" lvl="1" indent="0" eaLnBrk="1" hangingPunct="1">
              <a:buNone/>
            </a:pPr>
            <a:endParaRPr kumimoji="1" lang="en-US" altLang="zh-CN" sz="1800" dirty="0">
              <a:latin typeface="Times New Roman" panose="02020603050405020304" pitchFamily="18" charset="0"/>
              <a:ea typeface="DengXian" charset="-122"/>
              <a:cs typeface="Times New Roman" panose="02020603050405020304" pitchFamily="18" charset="0"/>
            </a:endParaRPr>
          </a:p>
          <a:p>
            <a:pPr marL="514350" lvl="1" indent="0" eaLnBrk="1" hangingPunct="1"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以上主要介绍了</a:t>
            </a:r>
            <a:r>
              <a:rPr kumimoji="1" lang="en-US" altLang="zh-CN" sz="1800" dirty="0" err="1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ssh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指令的</a:t>
            </a:r>
            <a:r>
              <a:rPr kumimoji="1" lang="en-US" altLang="zh-CN" sz="1800" dirty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 </a:t>
            </a:r>
            <a:r>
              <a:rPr kumimoji="1" lang="mr-IN" altLang="zh-CN" sz="1800" dirty="0" smtClean="0">
                <a:latin typeface="Times New Roman" panose="02020603050405020304" pitchFamily="18" charset="0"/>
                <a:ea typeface="DengXian" charset="-122"/>
                <a:cs typeface="DengXian" charset="-122"/>
              </a:rPr>
              <a:t>–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-Y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-l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DengXian" charset="-122"/>
                <a:cs typeface="Times New Roman" panose="02020603050405020304" pitchFamily="18" charset="0"/>
              </a:rPr>
              <a:t>等参数，不清楚的可以自己查手册</a:t>
            </a:r>
            <a:endParaRPr kumimoji="1" lang="en-US" altLang="zh-CN" sz="1800" dirty="0" smtClean="0">
              <a:latin typeface="Times New Roman" panose="02020603050405020304" pitchFamily="18" charset="0"/>
              <a:ea typeface="DengXian" charset="-122"/>
              <a:cs typeface="Times New Roman" panose="02020603050405020304" pitchFamily="18" charset="0"/>
            </a:endParaRPr>
          </a:p>
          <a:p>
            <a:pPr lvl="2" eaLnBrk="1" hangingPunct="1"/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58"/>
          <p:cNvSpPr>
            <a:spLocks noChangeArrowheads="1"/>
          </p:cNvSpPr>
          <p:nvPr/>
        </p:nvSpPr>
        <p:spPr bwMode="auto">
          <a:xfrm>
            <a:off x="0" y="5019954"/>
            <a:ext cx="9144000" cy="123546"/>
          </a:xfrm>
          <a:prstGeom prst="rect">
            <a:avLst/>
          </a:prstGeom>
          <a:solidFill>
            <a:srgbClr val="FA4453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Awesome Tools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 dirty="0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 dirty="0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78" y="2291791"/>
            <a:ext cx="1232922" cy="4561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6" y="3433712"/>
            <a:ext cx="1259724" cy="4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164835" y="756071"/>
            <a:ext cx="8229600" cy="3394075"/>
          </a:xfrm>
        </p:spPr>
        <p:txBody>
          <a:bodyPr/>
          <a:lstStyle/>
          <a:p>
            <a:pPr eaLnBrk="1" hangingPunct="1"/>
            <a:r>
              <a:rPr kumimoji="1" lang="en-US" altLang="zh-CN" dirty="0" err="1" smtClean="0"/>
              <a:t>PyCharm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 </a:t>
            </a:r>
            <a:r>
              <a:rPr kumimoji="1" lang="en-US" altLang="zh-CN" dirty="0" err="1" smtClean="0"/>
              <a:t>TensorFlow</a:t>
            </a:r>
            <a:r>
              <a:rPr kumimoji="1" lang="en-US" altLang="zh-CN" dirty="0" smtClean="0"/>
              <a:t> + SSH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 Work remotely</a:t>
            </a:r>
            <a:endParaRPr kumimoji="1" lang="en-US" altLang="zh-CN" sz="1400" dirty="0" smtClean="0"/>
          </a:p>
        </p:txBody>
      </p:sp>
      <p:sp>
        <p:nvSpPr>
          <p:cNvPr id="5" name="矩形 58"/>
          <p:cNvSpPr>
            <a:spLocks noChangeArrowheads="1"/>
          </p:cNvSpPr>
          <p:nvPr/>
        </p:nvSpPr>
        <p:spPr bwMode="auto">
          <a:xfrm>
            <a:off x="0" y="5019954"/>
            <a:ext cx="9144000" cy="123546"/>
          </a:xfrm>
          <a:prstGeom prst="rect">
            <a:avLst/>
          </a:prstGeom>
          <a:solidFill>
            <a:srgbClr val="FA4453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1084262" y="241300"/>
            <a:ext cx="566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Awesome Tools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 dirty="0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 dirty="0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 dirty="0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892" t="3944" r="9412" b="11871"/>
          <a:stretch/>
        </p:blipFill>
        <p:spPr>
          <a:xfrm>
            <a:off x="6084126" y="1359991"/>
            <a:ext cx="2699449" cy="30060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439721"/>
            <a:ext cx="5853579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kumimoji="1"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PyCharm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(professional)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远程连接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工作站跑程序、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debug.</a:t>
            </a: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：工作站安装</a:t>
            </a:r>
            <a:r>
              <a:rPr kumimoji="1"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；完成路由器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DDNS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和端口转发的设置</a:t>
            </a:r>
            <a:endParaRPr kumimoji="1"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Guide: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https://medium.com/@erikhallstrm/work-remotely-with-pycharm-tensorflow-and-ssh-c60564be862d</a:t>
            </a:r>
            <a:endParaRPr kumimoji="1"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Tips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1"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l"/>
            </a:pPr>
            <a:r>
              <a:rPr kumimoji="1"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  <a:r>
              <a:rPr kumimoji="1"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 console</a:t>
            </a:r>
            <a:r>
              <a:rPr kumimoji="1"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时记得添加环境变量</a:t>
            </a:r>
            <a:endParaRPr kumimoji="1" lang="en-US" altLang="zh-CN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657350" lvl="3" indent="-342900" eaLnBrk="1" hangingPunct="1">
              <a:buFont typeface="+mj-lt"/>
              <a:buAutoNum type="arabicPeriod"/>
            </a:pP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PYTHONPATH=/home/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reck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/Codes/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-faster-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rcnn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caffe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-fast-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rcnn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/python:$PYTHONPATH</a:t>
            </a:r>
          </a:p>
          <a:p>
            <a:pPr marL="1657350" lvl="3" indent="-342900" eaLnBrk="1" hangingPunct="1">
              <a:buFont typeface="+mj-lt"/>
              <a:buAutoNum type="arabicPeriod"/>
            </a:pP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DISPLAY=localhost:10.0</a:t>
            </a:r>
          </a:p>
          <a:p>
            <a:pPr marL="1657350" lvl="3" indent="-342900" eaLnBrk="1" hangingPunct="1">
              <a:buFont typeface="+mj-lt"/>
              <a:buAutoNum type="arabicPeriod"/>
            </a:pP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PYTHONUNBUFFERED=1</a:t>
            </a:r>
          </a:p>
          <a:p>
            <a:pPr marL="1657350" lvl="3" indent="-342900" eaLnBrk="1" hangingPunct="1">
              <a:buFont typeface="+mj-lt"/>
              <a:buAutoNum type="arabicPeriod"/>
            </a:pP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LD_LIBRARY_PATH=/home/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reck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/Codes/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-faster-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rcnn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caffe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-fast-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rcnn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/build/lib:/home/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reck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/software/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cudnn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/v5.0/lib64:/home/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reck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/anaconda2/lib:/</a:t>
            </a:r>
            <a:r>
              <a:rPr kumimoji="1" lang="en-US" altLang="zh-CN" sz="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usr</a:t>
            </a:r>
            <a:r>
              <a:rPr kumimoji="1" lang="en-US" altLang="zh-CN" sz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/local/cuda-7.5/lib64</a:t>
            </a:r>
          </a:p>
          <a:p>
            <a:pPr marL="1028700" lvl="2" indent="-171450" eaLnBrk="1" hangingPunct="1">
              <a:buFont typeface="Wingdings" panose="05000000000000000000" pitchFamily="2" charset="2"/>
              <a:buChar char="l"/>
            </a:pPr>
            <a:r>
              <a:rPr kumimoji="1"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 console</a:t>
            </a:r>
            <a:r>
              <a:rPr kumimoji="1"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里运行代码时，可以</a:t>
            </a:r>
            <a:r>
              <a:rPr kumimoji="1"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kumimoji="1"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，查看、分析网络每一层的权值、找出异常等（不常用）</a:t>
            </a:r>
            <a:endParaRPr kumimoji="1" lang="en-US" altLang="zh-CN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60"/>
          <p:cNvSpPr>
            <a:spLocks noChangeArrowheads="1"/>
          </p:cNvSpPr>
          <p:nvPr/>
        </p:nvSpPr>
        <p:spPr bwMode="auto">
          <a:xfrm>
            <a:off x="0" y="-68263"/>
            <a:ext cx="9144000" cy="5270501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147" name="流程图: 合并 38"/>
          <p:cNvSpPr>
            <a:spLocks noChangeArrowheads="1"/>
          </p:cNvSpPr>
          <p:nvPr/>
        </p:nvSpPr>
        <p:spPr bwMode="auto">
          <a:xfrm rot="10800000">
            <a:off x="971550" y="4135438"/>
            <a:ext cx="7200900" cy="1008062"/>
          </a:xfrm>
          <a:prstGeom prst="flowChartMerge">
            <a:avLst/>
          </a:prstGeom>
          <a:solidFill>
            <a:srgbClr val="05AFC8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148" name="流程图: 合并 40"/>
          <p:cNvSpPr>
            <a:spLocks noChangeArrowheads="1"/>
          </p:cNvSpPr>
          <p:nvPr/>
        </p:nvSpPr>
        <p:spPr bwMode="auto">
          <a:xfrm rot="10800000">
            <a:off x="971550" y="4121150"/>
            <a:ext cx="7200900" cy="1008063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149" name="TextBox 41"/>
          <p:cNvSpPr>
            <a:spLocks noChangeArrowheads="1"/>
          </p:cNvSpPr>
          <p:nvPr/>
        </p:nvSpPr>
        <p:spPr bwMode="auto">
          <a:xfrm>
            <a:off x="3276600" y="4095750"/>
            <a:ext cx="2590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BatangChe" charset="-127"/>
                <a:ea typeface="BatangChe" charset="-127"/>
                <a:sym typeface="BatangChe" charset="-127"/>
              </a:rPr>
              <a:t>1</a:t>
            </a:r>
            <a:endParaRPr lang="zh-CN" altLang="en-US" sz="6000" b="1">
              <a:solidFill>
                <a:schemeClr val="bg1"/>
              </a:solidFill>
              <a:latin typeface="BatangChe" charset="-127"/>
              <a:ea typeface="BatangChe" charset="-127"/>
              <a:sym typeface="BatangChe" charset="-127"/>
            </a:endParaRPr>
          </a:p>
        </p:txBody>
      </p:sp>
      <p:sp>
        <p:nvSpPr>
          <p:cNvPr id="6150" name="流程图: 合并 43"/>
          <p:cNvSpPr>
            <a:spLocks noChangeArrowheads="1"/>
          </p:cNvSpPr>
          <p:nvPr/>
        </p:nvSpPr>
        <p:spPr bwMode="auto">
          <a:xfrm>
            <a:off x="4356100" y="1995488"/>
            <a:ext cx="431800" cy="288925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151" name="TextBox 48"/>
          <p:cNvSpPr>
            <a:spLocks noChangeArrowheads="1"/>
          </p:cNvSpPr>
          <p:nvPr/>
        </p:nvSpPr>
        <p:spPr bwMode="auto">
          <a:xfrm>
            <a:off x="1152525" y="2316163"/>
            <a:ext cx="684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卷积神经网络</a:t>
            </a:r>
            <a:r>
              <a:rPr lang="en-US" altLang="zh-CN" sz="2800" b="1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(CNN)</a:t>
            </a:r>
            <a:r>
              <a:rPr lang="zh-CN" altLang="en-US" sz="2800" b="1">
                <a:solidFill>
                  <a:srgbClr val="000000"/>
                </a:solidFill>
                <a:latin typeface="微软雅黑" charset="-122"/>
                <a:ea typeface="微软雅黑" charset="-122"/>
                <a:sym typeface="微软雅黑" charset="-122"/>
              </a:rPr>
              <a:t>模型</a:t>
            </a:r>
          </a:p>
        </p:txBody>
      </p:sp>
      <p:sp>
        <p:nvSpPr>
          <p:cNvPr id="6152" name="流程图: 合并 53"/>
          <p:cNvSpPr>
            <a:spLocks noChangeArrowheads="1"/>
          </p:cNvSpPr>
          <p:nvPr/>
        </p:nvSpPr>
        <p:spPr bwMode="auto">
          <a:xfrm>
            <a:off x="0" y="-7938"/>
            <a:ext cx="1006475" cy="347663"/>
          </a:xfrm>
          <a:prstGeom prst="flowChartMerge">
            <a:avLst/>
          </a:prstGeom>
          <a:solidFill>
            <a:srgbClr val="05AFC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153" name="流程图: 合并 54"/>
          <p:cNvSpPr>
            <a:spLocks noChangeArrowheads="1"/>
          </p:cNvSpPr>
          <p:nvPr/>
        </p:nvSpPr>
        <p:spPr bwMode="auto">
          <a:xfrm>
            <a:off x="0" y="-23813"/>
            <a:ext cx="971550" cy="363538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7"/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1" name="TextBox 8"/>
          <p:cNvSpPr>
            <a:spLocks noChangeArrowheads="1"/>
          </p:cNvSpPr>
          <p:nvPr/>
        </p:nvSpPr>
        <p:spPr bwMode="auto">
          <a:xfrm>
            <a:off x="107950" y="976313"/>
            <a:ext cx="3681413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………………………………………………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…………………………………………………………</a:t>
            </a:r>
            <a:endParaRPr lang="zh-CN" altLang="en-US" sz="1200" b="1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…………………….Thank…You………………………………………………………………………………………………………………………………………</a:t>
            </a:r>
            <a:endParaRPr lang="zh-CN" altLang="en-US" sz="1200" b="1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…………………………………………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algn="ctr" eaLnBrk="1" hangingPunct="1">
              <a:lnSpc>
                <a:spcPts val="28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………………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2" name="TextBox 10"/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3" name="TextBox 11"/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3558" name="直接连接符 14"/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9" name="矩形 1"/>
          <p:cNvSpPr>
            <a:spLocks noChangeArrowheads="1"/>
          </p:cNvSpPr>
          <p:nvPr/>
        </p:nvSpPr>
        <p:spPr bwMode="auto">
          <a:xfrm>
            <a:off x="3613150" y="1276350"/>
            <a:ext cx="5278438" cy="35274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3600" b="1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图片</a:t>
            </a:r>
          </a:p>
        </p:txBody>
      </p:sp>
      <p:sp>
        <p:nvSpPr>
          <p:cNvPr id="23560" name="矩形 12"/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3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5AFC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71" name="TextBox 15"/>
          <p:cNvSpPr>
            <a:spLocks noChangeArrowheads="1"/>
          </p:cNvSpPr>
          <p:nvPr/>
        </p:nvSpPr>
        <p:spPr bwMode="auto">
          <a:xfrm>
            <a:off x="3941763" y="2652713"/>
            <a:ext cx="1250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chemeClr val="bg1"/>
                </a:solidFill>
              </a:rPr>
              <a:t>CSWADI</a:t>
            </a:r>
            <a:endParaRPr lang="zh-CN" altLang="en-US" sz="1600" b="1">
              <a:solidFill>
                <a:schemeClr val="bg1"/>
              </a:solidFill>
              <a:sym typeface="宋体" charset="-122"/>
            </a:endParaRPr>
          </a:p>
        </p:txBody>
      </p:sp>
      <p:sp>
        <p:nvSpPr>
          <p:cNvPr id="7172" name="直接连接符 53"/>
          <p:cNvSpPr>
            <a:spLocks noChangeShapeType="1"/>
          </p:cNvSpPr>
          <p:nvPr/>
        </p:nvSpPr>
        <p:spPr bwMode="auto">
          <a:xfrm flipH="1" flipV="1">
            <a:off x="3476625" y="1871663"/>
            <a:ext cx="403225" cy="620712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54"/>
          <p:cNvSpPr>
            <a:spLocks noChangeShapeType="1"/>
          </p:cNvSpPr>
          <p:nvPr/>
        </p:nvSpPr>
        <p:spPr bwMode="auto">
          <a:xfrm flipH="1">
            <a:off x="2903538" y="1871663"/>
            <a:ext cx="573087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174" name="直接连接符 57"/>
          <p:cNvCxnSpPr>
            <a:cxnSpLocks noChangeShapeType="1"/>
            <a:stCxn id="7224" idx="2"/>
            <a:endCxn id="7183" idx="6"/>
          </p:cNvCxnSpPr>
          <p:nvPr/>
        </p:nvCxnSpPr>
        <p:spPr bwMode="auto">
          <a:xfrm flipH="1">
            <a:off x="2898775" y="2822575"/>
            <a:ext cx="847725" cy="15875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直接连接符 61"/>
          <p:cNvSpPr>
            <a:spLocks noChangeShapeType="1"/>
          </p:cNvSpPr>
          <p:nvPr/>
        </p:nvSpPr>
        <p:spPr bwMode="auto">
          <a:xfrm flipH="1">
            <a:off x="2903538" y="3795713"/>
            <a:ext cx="573087" cy="1587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直接连接符 62"/>
          <p:cNvSpPr>
            <a:spLocks noChangeShapeType="1"/>
          </p:cNvSpPr>
          <p:nvPr/>
        </p:nvSpPr>
        <p:spPr bwMode="auto">
          <a:xfrm flipH="1">
            <a:off x="3476625" y="3127375"/>
            <a:ext cx="465138" cy="668338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65"/>
          <p:cNvSpPr>
            <a:spLocks noChangeShapeType="1"/>
          </p:cNvSpPr>
          <p:nvPr/>
        </p:nvSpPr>
        <p:spPr bwMode="auto">
          <a:xfrm flipH="1">
            <a:off x="5519738" y="1871663"/>
            <a:ext cx="574675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" name="直接连接符 66"/>
          <p:cNvSpPr>
            <a:spLocks noChangeShapeType="1"/>
          </p:cNvSpPr>
          <p:nvPr/>
        </p:nvSpPr>
        <p:spPr bwMode="auto">
          <a:xfrm flipH="1">
            <a:off x="5232400" y="1871663"/>
            <a:ext cx="287338" cy="59055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9" name="直接连接符 68"/>
          <p:cNvSpPr>
            <a:spLocks noChangeShapeType="1"/>
          </p:cNvSpPr>
          <p:nvPr/>
        </p:nvSpPr>
        <p:spPr bwMode="auto">
          <a:xfrm flipH="1">
            <a:off x="5340350" y="2806700"/>
            <a:ext cx="2139950" cy="4763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" name="直接连接符 69"/>
          <p:cNvSpPr>
            <a:spLocks noChangeShapeType="1"/>
          </p:cNvSpPr>
          <p:nvPr/>
        </p:nvSpPr>
        <p:spPr bwMode="auto">
          <a:xfrm flipH="1">
            <a:off x="5737225" y="3838575"/>
            <a:ext cx="574675" cy="1588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1" name="直接连接符 70"/>
          <p:cNvSpPr>
            <a:spLocks noChangeShapeType="1"/>
          </p:cNvSpPr>
          <p:nvPr/>
        </p:nvSpPr>
        <p:spPr bwMode="auto">
          <a:xfrm flipH="1" flipV="1">
            <a:off x="5232400" y="3095625"/>
            <a:ext cx="504825" cy="74295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直接连接符 75"/>
          <p:cNvSpPr>
            <a:spLocks noChangeShapeType="1"/>
          </p:cNvSpPr>
          <p:nvPr/>
        </p:nvSpPr>
        <p:spPr bwMode="auto">
          <a:xfrm flipV="1">
            <a:off x="4565650" y="1574800"/>
            <a:ext cx="0" cy="506413"/>
          </a:xfrm>
          <a:prstGeom prst="line">
            <a:avLst/>
          </a:prstGeom>
          <a:noFill/>
          <a:ln w="12700">
            <a:solidFill>
              <a:srgbClr val="7F7F7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3" name="流程图: 联系 4"/>
          <p:cNvSpPr>
            <a:spLocks noChangeArrowheads="1"/>
          </p:cNvSpPr>
          <p:nvPr/>
        </p:nvSpPr>
        <p:spPr bwMode="auto">
          <a:xfrm>
            <a:off x="2252663" y="2520950"/>
            <a:ext cx="646112" cy="635000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4" name="流程图: 联系 21"/>
          <p:cNvSpPr>
            <a:spLocks noChangeArrowheads="1"/>
          </p:cNvSpPr>
          <p:nvPr/>
        </p:nvSpPr>
        <p:spPr bwMode="auto">
          <a:xfrm>
            <a:off x="2255838" y="1520825"/>
            <a:ext cx="646112" cy="633413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5" name="流程图: 摘录 22"/>
          <p:cNvSpPr>
            <a:spLocks noChangeArrowheads="1"/>
          </p:cNvSpPr>
          <p:nvPr/>
        </p:nvSpPr>
        <p:spPr bwMode="auto">
          <a:xfrm rot="5400000" flipH="1" flipV="1">
            <a:off x="2290763" y="1657350"/>
            <a:ext cx="439737" cy="360363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6" name="流程图: 联系 24"/>
          <p:cNvSpPr>
            <a:spLocks noChangeArrowheads="1"/>
          </p:cNvSpPr>
          <p:nvPr/>
        </p:nvSpPr>
        <p:spPr bwMode="auto">
          <a:xfrm>
            <a:off x="2255838" y="3468688"/>
            <a:ext cx="646112" cy="633412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7" name="流程图: 摘录 25"/>
          <p:cNvSpPr>
            <a:spLocks noChangeArrowheads="1"/>
          </p:cNvSpPr>
          <p:nvPr/>
        </p:nvSpPr>
        <p:spPr bwMode="auto">
          <a:xfrm rot="5400000" flipH="1" flipV="1">
            <a:off x="2290763" y="3605212"/>
            <a:ext cx="439738" cy="360363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8" name="流程图: 联系 36"/>
          <p:cNvSpPr>
            <a:spLocks noChangeArrowheads="1"/>
          </p:cNvSpPr>
          <p:nvPr/>
        </p:nvSpPr>
        <p:spPr bwMode="auto">
          <a:xfrm>
            <a:off x="6127750" y="1520825"/>
            <a:ext cx="646113" cy="633413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89" name="流程图: 摘录 37"/>
          <p:cNvSpPr>
            <a:spLocks noChangeArrowheads="1"/>
          </p:cNvSpPr>
          <p:nvPr/>
        </p:nvSpPr>
        <p:spPr bwMode="auto">
          <a:xfrm rot="5400000" flipH="1" flipV="1">
            <a:off x="6161088" y="1657350"/>
            <a:ext cx="439737" cy="360363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0" name="流程图: 联系 42"/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1" name="流程图: 摘录 43"/>
          <p:cNvSpPr>
            <a:spLocks noChangeArrowheads="1"/>
          </p:cNvSpPr>
          <p:nvPr/>
        </p:nvSpPr>
        <p:spPr bwMode="auto">
          <a:xfrm rot="5400000" flipH="1" flipV="1">
            <a:off x="7054056" y="2597944"/>
            <a:ext cx="439738" cy="361950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2" name="流程图: 联系 48"/>
          <p:cNvSpPr>
            <a:spLocks noChangeArrowheads="1"/>
          </p:cNvSpPr>
          <p:nvPr/>
        </p:nvSpPr>
        <p:spPr bwMode="auto">
          <a:xfrm>
            <a:off x="6130925" y="3498850"/>
            <a:ext cx="646113" cy="633413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3" name="流程图: 摘录 49"/>
          <p:cNvSpPr>
            <a:spLocks noChangeArrowheads="1"/>
          </p:cNvSpPr>
          <p:nvPr/>
        </p:nvSpPr>
        <p:spPr bwMode="auto">
          <a:xfrm rot="5400000" flipH="1" flipV="1">
            <a:off x="6345238" y="3659187"/>
            <a:ext cx="439738" cy="360363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4" name="流程图: 联系 30"/>
          <p:cNvSpPr>
            <a:spLocks noChangeArrowheads="1"/>
          </p:cNvSpPr>
          <p:nvPr/>
        </p:nvSpPr>
        <p:spPr bwMode="auto">
          <a:xfrm>
            <a:off x="2255838" y="2552700"/>
            <a:ext cx="646112" cy="635000"/>
          </a:xfrm>
          <a:prstGeom prst="flowChartConnector">
            <a:avLst/>
          </a:prstGeom>
          <a:solidFill>
            <a:srgbClr val="05AFC8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5" name="流程图: 摘录 31"/>
          <p:cNvSpPr>
            <a:spLocks noChangeArrowheads="1"/>
          </p:cNvSpPr>
          <p:nvPr/>
        </p:nvSpPr>
        <p:spPr bwMode="auto">
          <a:xfrm rot="-5400000" flipH="1" flipV="1">
            <a:off x="2410619" y="2675731"/>
            <a:ext cx="441325" cy="360363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7196" name="组合 32"/>
          <p:cNvGrpSpPr>
            <a:grpSpLocks/>
          </p:cNvGrpSpPr>
          <p:nvPr/>
        </p:nvGrpSpPr>
        <p:grpSpPr bwMode="auto">
          <a:xfrm>
            <a:off x="2255838" y="3468688"/>
            <a:ext cx="646112" cy="633412"/>
            <a:chOff x="0" y="0"/>
            <a:chExt cx="646595" cy="633602"/>
          </a:xfrm>
        </p:grpSpPr>
        <p:sp>
          <p:nvSpPr>
            <p:cNvPr id="7230" name="流程图: 联系 33"/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rgbClr val="F2F2F2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231" name="流程图: 摘录 34"/>
            <p:cNvSpPr>
              <a:spLocks noChangeArrowheads="1"/>
            </p:cNvSpPr>
            <p:nvPr/>
          </p:nvSpPr>
          <p:spPr bwMode="auto">
            <a:xfrm rot="-5653469" flipH="1" flipV="1">
              <a:off x="155235" y="136456"/>
              <a:ext cx="440234" cy="360690"/>
            </a:xfrm>
            <a:prstGeom prst="flowChartExtract">
              <a:avLst/>
            </a:prstGeom>
            <a:solidFill>
              <a:srgbClr val="05AFC8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7197" name="组合 38"/>
          <p:cNvGrpSpPr>
            <a:grpSpLocks/>
          </p:cNvGrpSpPr>
          <p:nvPr/>
        </p:nvGrpSpPr>
        <p:grpSpPr bwMode="auto">
          <a:xfrm>
            <a:off x="6135688" y="1520825"/>
            <a:ext cx="646112" cy="633413"/>
            <a:chOff x="0" y="0"/>
            <a:chExt cx="646595" cy="633602"/>
          </a:xfrm>
        </p:grpSpPr>
        <p:sp>
          <p:nvSpPr>
            <p:cNvPr id="7228" name="流程图: 联系 39"/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rgbClr val="F2F2F2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229" name="流程图: 摘录 40"/>
            <p:cNvSpPr>
              <a:spLocks noChangeArrowheads="1"/>
            </p:cNvSpPr>
            <p:nvPr/>
          </p:nvSpPr>
          <p:spPr bwMode="auto">
            <a:xfrm rot="5400000" flipH="1" flipV="1">
              <a:off x="33714" y="136456"/>
              <a:ext cx="440234" cy="360690"/>
            </a:xfrm>
            <a:prstGeom prst="flowChartExtract">
              <a:avLst/>
            </a:prstGeom>
            <a:solidFill>
              <a:srgbClr val="05AFC8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7198" name="流程图: 联系 45"/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05AFC8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199" name="流程图: 摘录 46"/>
          <p:cNvSpPr>
            <a:spLocks noChangeArrowheads="1"/>
          </p:cNvSpPr>
          <p:nvPr/>
        </p:nvSpPr>
        <p:spPr bwMode="auto">
          <a:xfrm rot="5400000" flipH="1" flipV="1">
            <a:off x="6171406" y="2624932"/>
            <a:ext cx="441325" cy="360362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7200" name="组合 50"/>
          <p:cNvGrpSpPr>
            <a:grpSpLocks/>
          </p:cNvGrpSpPr>
          <p:nvPr/>
        </p:nvGrpSpPr>
        <p:grpSpPr bwMode="auto">
          <a:xfrm>
            <a:off x="6135688" y="3498850"/>
            <a:ext cx="646112" cy="633413"/>
            <a:chOff x="0" y="0"/>
            <a:chExt cx="646595" cy="633602"/>
          </a:xfrm>
        </p:grpSpPr>
        <p:sp>
          <p:nvSpPr>
            <p:cNvPr id="7226" name="流程图: 联系 51"/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rgbClr val="F2F2F2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227" name="流程图: 摘录 52"/>
            <p:cNvSpPr>
              <a:spLocks noChangeArrowheads="1"/>
            </p:cNvSpPr>
            <p:nvPr/>
          </p:nvSpPr>
          <p:spPr bwMode="auto">
            <a:xfrm rot="5400000" flipH="1" flipV="1">
              <a:off x="33714" y="136456"/>
              <a:ext cx="440234" cy="360690"/>
            </a:xfrm>
            <a:prstGeom prst="flowChartExtract">
              <a:avLst/>
            </a:prstGeom>
            <a:solidFill>
              <a:srgbClr val="05AFC8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7201" name="组合 6"/>
          <p:cNvGrpSpPr>
            <a:grpSpLocks/>
          </p:cNvGrpSpPr>
          <p:nvPr/>
        </p:nvGrpSpPr>
        <p:grpSpPr bwMode="auto">
          <a:xfrm>
            <a:off x="3746500" y="2101850"/>
            <a:ext cx="1670050" cy="1439863"/>
            <a:chOff x="0" y="0"/>
            <a:chExt cx="1670586" cy="1440160"/>
          </a:xfrm>
        </p:grpSpPr>
        <p:sp>
          <p:nvSpPr>
            <p:cNvPr id="7224" name="六边形 8"/>
            <p:cNvSpPr>
              <a:spLocks noChangeArrowheads="1"/>
            </p:cNvSpPr>
            <p:nvPr/>
          </p:nvSpPr>
          <p:spPr bwMode="auto">
            <a:xfrm>
              <a:off x="0" y="0"/>
              <a:ext cx="1670586" cy="144016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225" name="六边形 16"/>
            <p:cNvSpPr>
              <a:spLocks noChangeArrowheads="1"/>
            </p:cNvSpPr>
            <p:nvPr/>
          </p:nvSpPr>
          <p:spPr bwMode="auto">
            <a:xfrm>
              <a:off x="70076" y="52570"/>
              <a:ext cx="1524799" cy="131448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395E8A"/>
                  </a:solidFill>
                  <a:prstDash val="sysDot"/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7202" name="组合 26"/>
          <p:cNvGrpSpPr>
            <a:grpSpLocks/>
          </p:cNvGrpSpPr>
          <p:nvPr/>
        </p:nvGrpSpPr>
        <p:grpSpPr bwMode="auto">
          <a:xfrm>
            <a:off x="2243138" y="1520825"/>
            <a:ext cx="646112" cy="633413"/>
            <a:chOff x="0" y="0"/>
            <a:chExt cx="646595" cy="633602"/>
          </a:xfrm>
        </p:grpSpPr>
        <p:sp>
          <p:nvSpPr>
            <p:cNvPr id="7222" name="流程图: 联系 27"/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rgbClr val="F2F2F2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223" name="流程图: 摘录 28"/>
            <p:cNvSpPr>
              <a:spLocks noChangeArrowheads="1"/>
            </p:cNvSpPr>
            <p:nvPr/>
          </p:nvSpPr>
          <p:spPr bwMode="auto">
            <a:xfrm rot="-5653469" flipH="1" flipV="1">
              <a:off x="155235" y="136456"/>
              <a:ext cx="440234" cy="360690"/>
            </a:xfrm>
            <a:prstGeom prst="flowChartExtract">
              <a:avLst/>
            </a:prstGeom>
            <a:solidFill>
              <a:srgbClr val="05AFC8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7203" name="流程图: 联系 79"/>
          <p:cNvSpPr>
            <a:spLocks noChangeArrowheads="1"/>
          </p:cNvSpPr>
          <p:nvPr/>
        </p:nvSpPr>
        <p:spPr bwMode="auto">
          <a:xfrm rot="-4018336">
            <a:off x="4242594" y="1293019"/>
            <a:ext cx="646112" cy="635000"/>
          </a:xfrm>
          <a:prstGeom prst="flowChartConnector">
            <a:avLst/>
          </a:prstGeom>
          <a:solidFill>
            <a:srgbClr val="7F7F7F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204" name="流程图: 联系 83"/>
          <p:cNvSpPr>
            <a:spLocks noChangeArrowheads="1"/>
          </p:cNvSpPr>
          <p:nvPr/>
        </p:nvSpPr>
        <p:spPr bwMode="auto">
          <a:xfrm rot="-4018336">
            <a:off x="4232276" y="1287462"/>
            <a:ext cx="646112" cy="633413"/>
          </a:xfrm>
          <a:prstGeom prst="flowChartConnector">
            <a:avLst/>
          </a:prstGeom>
          <a:solidFill>
            <a:srgbClr val="05AFC8"/>
          </a:solidFill>
          <a:ln w="57150">
            <a:solidFill>
              <a:srgbClr val="F2F2F2"/>
            </a:solidFill>
            <a:bevel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205" name="流程图: 摘录 84"/>
          <p:cNvSpPr>
            <a:spLocks noChangeArrowheads="1"/>
          </p:cNvSpPr>
          <p:nvPr/>
        </p:nvSpPr>
        <p:spPr bwMode="auto">
          <a:xfrm flipH="1" flipV="1">
            <a:off x="4346575" y="1468438"/>
            <a:ext cx="439738" cy="360362"/>
          </a:xfrm>
          <a:prstGeom prst="flowChartExtract">
            <a:avLst/>
          </a:prstGeom>
          <a:noFill/>
          <a:ln w="1270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7206" name="TextBox 90"/>
          <p:cNvSpPr>
            <a:spLocks noChangeArrowheads="1"/>
          </p:cNvSpPr>
          <p:nvPr/>
        </p:nvSpPr>
        <p:spPr bwMode="auto">
          <a:xfrm>
            <a:off x="3930650" y="2576513"/>
            <a:ext cx="1249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Model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07" name="TextBox 91"/>
          <p:cNvSpPr>
            <a:spLocks noChangeArrowheads="1"/>
          </p:cNvSpPr>
          <p:nvPr/>
        </p:nvSpPr>
        <p:spPr bwMode="auto">
          <a:xfrm>
            <a:off x="1954213" y="1684338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02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08" name="TextBox 92"/>
          <p:cNvSpPr>
            <a:spLocks noChangeArrowheads="1"/>
          </p:cNvSpPr>
          <p:nvPr/>
        </p:nvSpPr>
        <p:spPr bwMode="auto">
          <a:xfrm>
            <a:off x="1952625" y="27019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03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09" name="TextBox 93"/>
          <p:cNvSpPr>
            <a:spLocks noChangeArrowheads="1"/>
          </p:cNvSpPr>
          <p:nvPr/>
        </p:nvSpPr>
        <p:spPr bwMode="auto">
          <a:xfrm>
            <a:off x="1954213" y="3632200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04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10" name="TextBox 94"/>
          <p:cNvSpPr>
            <a:spLocks noChangeArrowheads="1"/>
          </p:cNvSpPr>
          <p:nvPr/>
        </p:nvSpPr>
        <p:spPr bwMode="auto">
          <a:xfrm>
            <a:off x="3946525" y="1455738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11" name="TextBox 95"/>
          <p:cNvSpPr>
            <a:spLocks noChangeArrowheads="1"/>
          </p:cNvSpPr>
          <p:nvPr/>
        </p:nvSpPr>
        <p:spPr bwMode="auto">
          <a:xfrm>
            <a:off x="5816600" y="1684338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05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12" name="TextBox 96"/>
          <p:cNvSpPr>
            <a:spLocks noChangeArrowheads="1"/>
          </p:cNvSpPr>
          <p:nvPr/>
        </p:nvSpPr>
        <p:spPr bwMode="auto">
          <a:xfrm>
            <a:off x="5837238" y="26511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06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13" name="TextBox 97"/>
          <p:cNvSpPr>
            <a:spLocks noChangeArrowheads="1"/>
          </p:cNvSpPr>
          <p:nvPr/>
        </p:nvSpPr>
        <p:spPr bwMode="auto">
          <a:xfrm>
            <a:off x="5830888" y="3684588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07</a:t>
            </a:r>
            <a:endParaRPr lang="zh-CN" altLang="en-US" sz="1400" b="1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7214" name="TextBox 98"/>
          <p:cNvSpPr>
            <a:spLocks noChangeArrowheads="1"/>
          </p:cNvSpPr>
          <p:nvPr/>
        </p:nvSpPr>
        <p:spPr bwMode="auto">
          <a:xfrm>
            <a:off x="-180975" y="1701800"/>
            <a:ext cx="24145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AlexNet-</a:t>
            </a:r>
            <a:r>
              <a:rPr lang="en-U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NIPS 2012</a:t>
            </a:r>
          </a:p>
        </p:txBody>
      </p:sp>
      <p:sp>
        <p:nvSpPr>
          <p:cNvPr id="7215" name="TextBox 101"/>
          <p:cNvSpPr>
            <a:spLocks noChangeArrowheads="1"/>
          </p:cNvSpPr>
          <p:nvPr/>
        </p:nvSpPr>
        <p:spPr bwMode="auto">
          <a:xfrm>
            <a:off x="0" y="3683000"/>
            <a:ext cx="22336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GoogLeNet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-</a:t>
            </a:r>
            <a:r>
              <a:rPr lang="en-U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CVPR15</a:t>
            </a:r>
          </a:p>
        </p:txBody>
      </p:sp>
      <p:sp>
        <p:nvSpPr>
          <p:cNvPr id="7216" name="TextBox 102"/>
          <p:cNvSpPr>
            <a:spLocks noChangeArrowheads="1"/>
          </p:cNvSpPr>
          <p:nvPr/>
        </p:nvSpPr>
        <p:spPr bwMode="auto">
          <a:xfrm>
            <a:off x="6781800" y="1557338"/>
            <a:ext cx="1911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ResNet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-</a:t>
            </a:r>
            <a:r>
              <a:rPr lang="en-U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CVPR16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200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Best Paper Award</a:t>
            </a:r>
          </a:p>
        </p:txBody>
      </p:sp>
      <p:sp>
        <p:nvSpPr>
          <p:cNvPr id="7217" name="TextBox 103"/>
          <p:cNvSpPr>
            <a:spLocks noChangeArrowheads="1"/>
          </p:cNvSpPr>
          <p:nvPr/>
        </p:nvSpPr>
        <p:spPr bwMode="auto">
          <a:xfrm>
            <a:off x="6823075" y="2695575"/>
            <a:ext cx="2320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RCNN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mr-IN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–</a:t>
            </a:r>
            <a:r>
              <a:rPr lang="en-U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CVPR14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</a:p>
        </p:txBody>
      </p:sp>
      <p:sp>
        <p:nvSpPr>
          <p:cNvPr id="7218" name="TextBox 104"/>
          <p:cNvSpPr>
            <a:spLocks noChangeArrowheads="1"/>
          </p:cNvSpPr>
          <p:nvPr/>
        </p:nvSpPr>
        <p:spPr bwMode="auto">
          <a:xfrm>
            <a:off x="6804025" y="3576638"/>
            <a:ext cx="25209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FCN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-</a:t>
            </a:r>
            <a:r>
              <a:rPr lang="en-U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CVPR15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200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best paper honorable mention</a:t>
            </a:r>
          </a:p>
        </p:txBody>
      </p:sp>
      <p:sp>
        <p:nvSpPr>
          <p:cNvPr id="7219" name="TextBox 119"/>
          <p:cNvSpPr>
            <a:spLocks noChangeArrowheads="1"/>
          </p:cNvSpPr>
          <p:nvPr/>
        </p:nvSpPr>
        <p:spPr bwMode="auto">
          <a:xfrm>
            <a:off x="357188" y="2717800"/>
            <a:ext cx="19097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VGG-</a:t>
            </a:r>
            <a:r>
              <a:rPr lang="is-IS" altLang="zh-CN" sz="1600" i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ICLR 2015</a:t>
            </a:r>
          </a:p>
        </p:txBody>
      </p:sp>
      <p:sp>
        <p:nvSpPr>
          <p:cNvPr id="7220" name="TextBox 120"/>
          <p:cNvSpPr>
            <a:spLocks noChangeArrowheads="1"/>
          </p:cNvSpPr>
          <p:nvPr/>
        </p:nvSpPr>
        <p:spPr bwMode="auto">
          <a:xfrm>
            <a:off x="3840163" y="885825"/>
            <a:ext cx="1476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LeNet-</a:t>
            </a:r>
            <a:r>
              <a:rPr lang="en-US" altLang="zh-CN" sz="160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1986</a:t>
            </a:r>
          </a:p>
        </p:txBody>
      </p:sp>
      <p:sp>
        <p:nvSpPr>
          <p:cNvPr id="7221" name="矩形 1"/>
          <p:cNvSpPr>
            <a:spLocks noChangeArrowheads="1"/>
          </p:cNvSpPr>
          <p:nvPr/>
        </p:nvSpPr>
        <p:spPr bwMode="auto">
          <a:xfrm>
            <a:off x="6135688" y="4322763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>
                <a:latin typeface="Arial" charset="0"/>
              </a:rPr>
              <a:t>……</a:t>
            </a:r>
            <a:endParaRPr lang="zh-CN" altLang="en-US" sz="1800" b="1">
              <a:latin typeface="Arial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8"/>
          <p:cNvSpPr>
            <a:spLocks noChangeArrowheads="1"/>
          </p:cNvSpPr>
          <p:nvPr/>
        </p:nvSpPr>
        <p:spPr bwMode="auto">
          <a:xfrm>
            <a:off x="0" y="-3175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8195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8198" name="TextBox 4"/>
          <p:cNvSpPr>
            <a:spLocks noChangeArrowheads="1"/>
          </p:cNvSpPr>
          <p:nvPr/>
        </p:nvSpPr>
        <p:spPr bwMode="auto">
          <a:xfrm>
            <a:off x="1084263" y="241300"/>
            <a:ext cx="2303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CNN</a:t>
            </a:r>
            <a:r>
              <a:rPr lang="zh-CN" altLang="en-US" sz="18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模型发展</a:t>
            </a:r>
          </a:p>
        </p:txBody>
      </p:sp>
      <p:sp>
        <p:nvSpPr>
          <p:cNvPr id="8199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8200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8201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8202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820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356100" y="4727575"/>
            <a:ext cx="2736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kumimoji="1" lang="en-US" altLang="zh-CN" sz="1600" b="1">
                <a:latin typeface="Helvetica" charset="0"/>
              </a:rPr>
              <a:t>Semantic Segmentation</a:t>
            </a:r>
            <a:endParaRPr kumimoji="1" lang="zh-CN" altLang="en-US" sz="1600" b="1">
              <a:latin typeface="Helvetica" charset="0"/>
            </a:endParaRPr>
          </a:p>
        </p:txBody>
      </p:sp>
      <p:cxnSp>
        <p:nvCxnSpPr>
          <p:cNvPr id="8" name="直线箭头连接符 7"/>
          <p:cNvCxnSpPr>
            <a:cxnSpLocks noChangeShapeType="1"/>
          </p:cNvCxnSpPr>
          <p:nvPr/>
        </p:nvCxnSpPr>
        <p:spPr bwMode="auto">
          <a:xfrm flipH="1" flipV="1">
            <a:off x="4932363" y="4429125"/>
            <a:ext cx="360362" cy="37465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7092950" y="3505200"/>
            <a:ext cx="18002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kumimoji="1" lang="en-US" altLang="zh-CN" sz="1600" b="1">
                <a:latin typeface="Helvetica" charset="0"/>
              </a:rPr>
              <a:t>Object Detection</a:t>
            </a:r>
            <a:endParaRPr kumimoji="1" lang="zh-CN" altLang="en-US" sz="1600" b="1">
              <a:latin typeface="Helvetica" charset="0"/>
            </a:endParaRPr>
          </a:p>
        </p:txBody>
      </p:sp>
      <p:cxnSp>
        <p:nvCxnSpPr>
          <p:cNvPr id="39" name="直线箭头连接符 38"/>
          <p:cNvCxnSpPr>
            <a:cxnSpLocks noChangeShapeType="1"/>
          </p:cNvCxnSpPr>
          <p:nvPr/>
        </p:nvCxnSpPr>
        <p:spPr bwMode="auto">
          <a:xfrm flipH="1" flipV="1">
            <a:off x="7668258" y="3320842"/>
            <a:ext cx="215268" cy="18277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2843213" y="2832100"/>
            <a:ext cx="6049962" cy="6715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42" name="椭圆 41"/>
          <p:cNvSpPr>
            <a:spLocks noChangeArrowheads="1"/>
          </p:cNvSpPr>
          <p:nvPr/>
        </p:nvSpPr>
        <p:spPr bwMode="auto">
          <a:xfrm>
            <a:off x="1084263" y="3363913"/>
            <a:ext cx="1543050" cy="7731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7165975" y="2546350"/>
            <a:ext cx="115093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kumimoji="1" lang="en-US" altLang="zh-CN" sz="1600" b="1">
                <a:latin typeface="Helvetica" charset="0"/>
              </a:rPr>
              <a:t>Inception</a:t>
            </a:r>
            <a:endParaRPr kumimoji="1" lang="zh-CN" altLang="en-US" sz="1600" b="1">
              <a:latin typeface="Helvetica" charset="0"/>
            </a:endParaRPr>
          </a:p>
        </p:txBody>
      </p:sp>
      <p:cxnSp>
        <p:nvCxnSpPr>
          <p:cNvPr id="20" name="直线箭头连接符 38"/>
          <p:cNvCxnSpPr>
            <a:cxnSpLocks noChangeShapeType="1"/>
          </p:cNvCxnSpPr>
          <p:nvPr/>
        </p:nvCxnSpPr>
        <p:spPr bwMode="auto">
          <a:xfrm flipH="1" flipV="1">
            <a:off x="7413625" y="2159000"/>
            <a:ext cx="542925" cy="385763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椭圆 20"/>
          <p:cNvSpPr>
            <a:spLocks noChangeArrowheads="1"/>
          </p:cNvSpPr>
          <p:nvPr/>
        </p:nvSpPr>
        <p:spPr bwMode="auto">
          <a:xfrm>
            <a:off x="2916238" y="1873250"/>
            <a:ext cx="4525962" cy="6715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6008" y="2982288"/>
            <a:ext cx="180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YOLO, SSD </a:t>
            </a:r>
            <a:r>
              <a:rPr kumimoji="1" lang="mr-IN" altLang="zh-CN" sz="1600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endParaRPr kumimoji="1" lang="zh-CN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椭圆 23"/>
          <p:cNvSpPr>
            <a:spLocks noChangeArrowheads="1"/>
          </p:cNvSpPr>
          <p:nvPr/>
        </p:nvSpPr>
        <p:spPr bwMode="auto">
          <a:xfrm>
            <a:off x="2659035" y="954882"/>
            <a:ext cx="1543050" cy="7731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25" name="椭圆 24"/>
          <p:cNvSpPr>
            <a:spLocks noChangeArrowheads="1"/>
          </p:cNvSpPr>
          <p:nvPr/>
        </p:nvSpPr>
        <p:spPr bwMode="auto">
          <a:xfrm>
            <a:off x="7339013" y="1288416"/>
            <a:ext cx="1543050" cy="7731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 animBg="1"/>
      <p:bldP spid="11" grpId="0" animBg="1"/>
      <p:bldP spid="42" grpId="0" animBg="1"/>
      <p:bldP spid="19" grpId="0" animBg="1"/>
      <p:bldP spid="21" grpId="0" animBg="1"/>
      <p:bldP spid="2" grpId="0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0243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5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246" name="TextBox 4"/>
          <p:cNvSpPr>
            <a:spLocks noChangeArrowheads="1"/>
          </p:cNvSpPr>
          <p:nvPr/>
        </p:nvSpPr>
        <p:spPr bwMode="auto">
          <a:xfrm>
            <a:off x="1084263" y="241300"/>
            <a:ext cx="6284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增强卷积模块功能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——Network 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in Network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247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248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0249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0250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1025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873125"/>
            <a:ext cx="76771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文本框 2"/>
          <p:cNvSpPr txBox="1">
            <a:spLocks noChangeArrowheads="1"/>
          </p:cNvSpPr>
          <p:nvPr/>
        </p:nvSpPr>
        <p:spPr bwMode="auto">
          <a:xfrm>
            <a:off x="0" y="3903663"/>
            <a:ext cx="90360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600"/>
              <a:t>Figure 1: Comparison of linear convolution layer and mlpconv layer. The linear convolution layer includes a linear filter while the mlpconv layer includes a micro network (we choose the multilayer perceptron in this paper). Both layers map the local receptive field to a confidence value of the latent concept.</a:t>
            </a:r>
            <a:endParaRPr lang="zh-CN" altLang="en-US" sz="1600"/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6300788" y="1419225"/>
            <a:ext cx="1068387" cy="18732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267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8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9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270" name="TextBox 4"/>
          <p:cNvSpPr>
            <a:spLocks noChangeArrowheads="1"/>
          </p:cNvSpPr>
          <p:nvPr/>
        </p:nvSpPr>
        <p:spPr bwMode="auto">
          <a:xfrm>
            <a:off x="1084262" y="241300"/>
            <a:ext cx="44958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增强卷积模块功能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—— </a:t>
            </a:r>
            <a:r>
              <a:rPr lang="en-US" altLang="zh-CN" sz="1800" b="1" dirty="0" err="1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GoogLeNet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271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1272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273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1274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1127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82650"/>
            <a:ext cx="74485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5932488" y="1824038"/>
            <a:ext cx="2160587" cy="1008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30" name="椭圆 29"/>
          <p:cNvSpPr>
            <a:spLocks noChangeArrowheads="1"/>
          </p:cNvSpPr>
          <p:nvPr/>
        </p:nvSpPr>
        <p:spPr bwMode="auto">
          <a:xfrm>
            <a:off x="4171950" y="2759075"/>
            <a:ext cx="2160588" cy="1008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31" name="椭圆 30"/>
          <p:cNvSpPr>
            <a:spLocks noChangeArrowheads="1"/>
          </p:cNvSpPr>
          <p:nvPr/>
        </p:nvSpPr>
        <p:spPr bwMode="auto">
          <a:xfrm>
            <a:off x="2308225" y="2716213"/>
            <a:ext cx="2159000" cy="1008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1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2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4" name="TextBox 4"/>
          <p:cNvSpPr>
            <a:spLocks noChangeArrowheads="1"/>
          </p:cNvSpPr>
          <p:nvPr/>
        </p:nvSpPr>
        <p:spPr bwMode="auto">
          <a:xfrm>
            <a:off x="1084263" y="241300"/>
            <a:ext cx="571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增强卷积模块功能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—— Inception 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(1x1 </a:t>
            </a:r>
            <a:r>
              <a:rPr lang="en-US" altLang="zh-CN" sz="1800" b="1" dirty="0">
                <a:latin typeface="Arial" charset="0"/>
              </a:rPr>
              <a:t>Convolution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5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6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7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8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9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提升模型性能</a:t>
            </a:r>
          </a:p>
        </p:txBody>
      </p:sp>
      <p:grpSp>
        <p:nvGrpSpPr>
          <p:cNvPr id="12299" name="组合 13"/>
          <p:cNvGrpSpPr>
            <a:grpSpLocks/>
          </p:cNvGrpSpPr>
          <p:nvPr/>
        </p:nvGrpSpPr>
        <p:grpSpPr bwMode="auto">
          <a:xfrm>
            <a:off x="274638" y="2716213"/>
            <a:ext cx="2965450" cy="400050"/>
            <a:chOff x="0" y="0"/>
            <a:chExt cx="2966281" cy="400110"/>
          </a:xfrm>
        </p:grpSpPr>
        <p:sp>
          <p:nvSpPr>
            <p:cNvPr id="12313" name="矩形 9"/>
            <p:cNvSpPr>
              <a:spLocks noChangeArrowheads="1"/>
            </p:cNvSpPr>
            <p:nvPr/>
          </p:nvSpPr>
          <p:spPr bwMode="auto">
            <a:xfrm>
              <a:off x="251171" y="42106"/>
              <a:ext cx="2715110" cy="315898"/>
            </a:xfrm>
            <a:prstGeom prst="rect">
              <a:avLst/>
            </a:prstGeom>
            <a:solidFill>
              <a:srgbClr val="02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2314" name="矩形 10"/>
            <p:cNvSpPr>
              <a:spLocks noChangeArrowheads="1"/>
            </p:cNvSpPr>
            <p:nvPr/>
          </p:nvSpPr>
          <p:spPr bwMode="auto">
            <a:xfrm>
              <a:off x="0" y="42106"/>
              <a:ext cx="242354" cy="315898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2315" name="TextBox 11"/>
            <p:cNvSpPr>
              <a:spLocks noChangeArrowheads="1"/>
            </p:cNvSpPr>
            <p:nvPr/>
          </p:nvSpPr>
          <p:spPr bwMode="auto">
            <a:xfrm>
              <a:off x="242353" y="0"/>
              <a:ext cx="2715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Insights</a:t>
              </a:r>
              <a:endPara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12300" name="TextBox 12"/>
          <p:cNvSpPr>
            <a:spLocks noChangeArrowheads="1"/>
          </p:cNvSpPr>
          <p:nvPr/>
        </p:nvSpPr>
        <p:spPr bwMode="auto">
          <a:xfrm>
            <a:off x="250825" y="1463675"/>
            <a:ext cx="3673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网络深度</a:t>
            </a: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(Depth)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网络宽度</a:t>
            </a:r>
            <a:r>
              <a:rPr lang="en-US" altLang="zh-CN" sz="12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(Width)</a:t>
            </a:r>
            <a:endParaRPr lang="zh-CN" altLang="en-US" sz="12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301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2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3" name="TextBox 26"/>
          <p:cNvSpPr>
            <a:spLocks noChangeArrowheads="1"/>
          </p:cNvSpPr>
          <p:nvPr/>
        </p:nvSpPr>
        <p:spPr bwMode="auto">
          <a:xfrm>
            <a:off x="287338" y="3292475"/>
            <a:ext cx="39319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Sparsity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: 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人类视觉系统中，识别物体时，只有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相对较少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的神经元处于</a:t>
            </a:r>
            <a:r>
              <a:rPr lang="zh-CN" altLang="en-US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激活状态</a:t>
            </a:r>
            <a:endParaRPr lang="en-US" altLang="zh-CN" sz="1200" b="1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Duplication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: 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卷积网络中，高维特征的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相似性</a:t>
            </a:r>
            <a:r>
              <a:rPr lang="zh-CN" altLang="en-US" sz="12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与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  <a:cs typeface="Microsoft YaHei" charset="-122"/>
                <a:sym typeface="微软雅黑" charset="-122"/>
              </a:rPr>
              <a:t>重复性</a:t>
            </a:r>
            <a:endParaRPr lang="zh-CN" altLang="en-US" sz="1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-122"/>
            </a:endParaRPr>
          </a:p>
        </p:txBody>
      </p:sp>
      <p:sp>
        <p:nvSpPr>
          <p:cNvPr id="12308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9" name="右大括号 1"/>
          <p:cNvSpPr>
            <a:spLocks/>
          </p:cNvSpPr>
          <p:nvPr/>
        </p:nvSpPr>
        <p:spPr bwMode="auto">
          <a:xfrm rot="10800000">
            <a:off x="2205038" y="1555750"/>
            <a:ext cx="215900" cy="469900"/>
          </a:xfrm>
          <a:prstGeom prst="rightBrace">
            <a:avLst>
              <a:gd name="adj1" fmla="val 3647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2310" name="TextBox 12"/>
          <p:cNvSpPr>
            <a:spLocks noChangeArrowheads="1"/>
          </p:cNvSpPr>
          <p:nvPr/>
        </p:nvSpPr>
        <p:spPr bwMode="auto">
          <a:xfrm>
            <a:off x="2195513" y="1622425"/>
            <a:ext cx="3673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12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311" name="TextBox 12"/>
          <p:cNvSpPr>
            <a:spLocks noChangeArrowheads="1"/>
          </p:cNvSpPr>
          <p:nvPr/>
        </p:nvSpPr>
        <p:spPr bwMode="auto">
          <a:xfrm>
            <a:off x="2411413" y="1446213"/>
            <a:ext cx="1944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charset="2"/>
              <a:buChar char="û"/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参数过多</a:t>
            </a:r>
            <a:r>
              <a:rPr lang="en-US" altLang="zh-CN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(overfitting)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charset="2"/>
              <a:buChar char="û"/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资源浪费</a:t>
            </a:r>
          </a:p>
        </p:txBody>
      </p:sp>
      <p:sp>
        <p:nvSpPr>
          <p:cNvPr id="3" name="右箭头 2"/>
          <p:cNvSpPr>
            <a:spLocks noChangeArrowheads="1"/>
          </p:cNvSpPr>
          <p:nvPr/>
        </p:nvSpPr>
        <p:spPr bwMode="auto">
          <a:xfrm>
            <a:off x="1887538" y="1609725"/>
            <a:ext cx="254000" cy="371475"/>
          </a:xfrm>
          <a:prstGeom prst="rightArrow">
            <a:avLst>
              <a:gd name="adj1" fmla="val 49074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841"/>
          <a:stretch/>
        </p:blipFill>
        <p:spPr>
          <a:xfrm>
            <a:off x="4241546" y="1178719"/>
            <a:ext cx="4924679" cy="3266560"/>
          </a:xfrm>
          <a:prstGeom prst="rect">
            <a:avLst/>
          </a:prstGeom>
        </p:spPr>
      </p:pic>
      <p:sp>
        <p:nvSpPr>
          <p:cNvPr id="32" name="椭圆 31"/>
          <p:cNvSpPr>
            <a:spLocks noChangeArrowheads="1"/>
          </p:cNvSpPr>
          <p:nvPr/>
        </p:nvSpPr>
        <p:spPr bwMode="auto">
          <a:xfrm>
            <a:off x="4356100" y="3457885"/>
            <a:ext cx="4680271" cy="1009456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8"/>
          <p:cNvSpPr>
            <a:spLocks noChangeArrowheads="1"/>
          </p:cNvSpPr>
          <p:nvPr/>
        </p:nvSpPr>
        <p:spPr bwMode="auto">
          <a:xfrm>
            <a:off x="0" y="0"/>
            <a:ext cx="9144000" cy="5270500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1" name="直接连接符 1"/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2" name="直接连接符 2"/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TextBox 3"/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0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01</a:t>
            </a:r>
            <a:endParaRPr lang="zh-CN" altLang="en-US" sz="20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4" name="TextBox 4"/>
          <p:cNvSpPr>
            <a:spLocks noChangeArrowheads="1"/>
          </p:cNvSpPr>
          <p:nvPr/>
        </p:nvSpPr>
        <p:spPr bwMode="auto">
          <a:xfrm>
            <a:off x="1084263" y="241300"/>
            <a:ext cx="58639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增强卷积模块功能</a:t>
            </a:r>
            <a:r>
              <a:rPr lang="en-US" altLang="zh-CN" sz="1800" b="1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—— Inception 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(1x1 </a:t>
            </a:r>
            <a:r>
              <a:rPr lang="en-US" altLang="zh-CN" sz="1800" b="1" dirty="0">
                <a:latin typeface="Arial" charset="0"/>
              </a:rPr>
              <a:t>Convolution</a:t>
            </a:r>
            <a:r>
              <a:rPr lang="en-US" altLang="zh-CN" sz="1800" b="1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</a:t>
            </a:r>
            <a:endParaRPr lang="zh-CN" altLang="en-US" sz="1800" b="1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5" name="TextBox 5"/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dist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5400" b="1">
                <a:solidFill>
                  <a:srgbClr val="05AFC8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charset="-122"/>
                <a:ea typeface="微软雅黑" charset="-122"/>
                <a:sym typeface="微软雅黑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296" name="矩形 6"/>
          <p:cNvSpPr>
            <a:spLocks noChangeArrowheads="1"/>
          </p:cNvSpPr>
          <p:nvPr/>
        </p:nvSpPr>
        <p:spPr bwMode="auto">
          <a:xfrm>
            <a:off x="517525" y="1020763"/>
            <a:ext cx="2714625" cy="315912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7" name="矩形 7"/>
          <p:cNvSpPr>
            <a:spLocks noChangeArrowheads="1"/>
          </p:cNvSpPr>
          <p:nvPr/>
        </p:nvSpPr>
        <p:spPr bwMode="auto">
          <a:xfrm>
            <a:off x="274638" y="1020763"/>
            <a:ext cx="242887" cy="315912"/>
          </a:xfrm>
          <a:prstGeom prst="rect">
            <a:avLst/>
          </a:prstGeom>
          <a:solidFill>
            <a:srgbClr val="3C3C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298" name="TextBox 8"/>
          <p:cNvSpPr>
            <a:spLocks noChangeArrowheads="1"/>
          </p:cNvSpPr>
          <p:nvPr/>
        </p:nvSpPr>
        <p:spPr bwMode="auto">
          <a:xfrm>
            <a:off x="539750" y="987425"/>
            <a:ext cx="2701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9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提升模型性能</a:t>
            </a:r>
          </a:p>
        </p:txBody>
      </p:sp>
      <p:grpSp>
        <p:nvGrpSpPr>
          <p:cNvPr id="12299" name="组合 13"/>
          <p:cNvGrpSpPr>
            <a:grpSpLocks/>
          </p:cNvGrpSpPr>
          <p:nvPr/>
        </p:nvGrpSpPr>
        <p:grpSpPr bwMode="auto">
          <a:xfrm>
            <a:off x="274638" y="2716213"/>
            <a:ext cx="2965450" cy="400050"/>
            <a:chOff x="0" y="0"/>
            <a:chExt cx="2966281" cy="400110"/>
          </a:xfrm>
        </p:grpSpPr>
        <p:sp>
          <p:nvSpPr>
            <p:cNvPr id="12313" name="矩形 9"/>
            <p:cNvSpPr>
              <a:spLocks noChangeArrowheads="1"/>
            </p:cNvSpPr>
            <p:nvPr/>
          </p:nvSpPr>
          <p:spPr bwMode="auto">
            <a:xfrm>
              <a:off x="251171" y="42106"/>
              <a:ext cx="2715110" cy="315898"/>
            </a:xfrm>
            <a:prstGeom prst="rect">
              <a:avLst/>
            </a:prstGeom>
            <a:solidFill>
              <a:srgbClr val="02A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2314" name="矩形 10"/>
            <p:cNvSpPr>
              <a:spLocks noChangeArrowheads="1"/>
            </p:cNvSpPr>
            <p:nvPr/>
          </p:nvSpPr>
          <p:spPr bwMode="auto">
            <a:xfrm>
              <a:off x="0" y="42106"/>
              <a:ext cx="242354" cy="315898"/>
            </a:xfrm>
            <a:prstGeom prst="rect">
              <a:avLst/>
            </a:prstGeom>
            <a:solidFill>
              <a:srgbClr val="3C3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2315" name="TextBox 11"/>
            <p:cNvSpPr>
              <a:spLocks noChangeArrowheads="1"/>
            </p:cNvSpPr>
            <p:nvPr/>
          </p:nvSpPr>
          <p:spPr bwMode="auto">
            <a:xfrm>
              <a:off x="242353" y="0"/>
              <a:ext cx="2715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000" b="1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Inception Module</a:t>
              </a:r>
              <a:endParaRPr lang="zh-CN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12300" name="TextBox 12"/>
          <p:cNvSpPr>
            <a:spLocks noChangeArrowheads="1"/>
          </p:cNvSpPr>
          <p:nvPr/>
        </p:nvSpPr>
        <p:spPr bwMode="auto">
          <a:xfrm>
            <a:off x="250825" y="1463675"/>
            <a:ext cx="3673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网络深度</a:t>
            </a:r>
            <a:r>
              <a:rPr lang="en-US" altLang="zh-CN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(Depth)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网络宽度</a:t>
            </a:r>
            <a:r>
              <a:rPr lang="en-US" altLang="zh-CN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(Width)</a:t>
            </a:r>
            <a:endParaRPr lang="zh-CN" altLang="en-US" sz="12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301" name="矩形 17"/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2" name="流程图: 合并 30"/>
          <p:cNvSpPr>
            <a:spLocks noChangeArrowheads="1"/>
          </p:cNvSpPr>
          <p:nvPr/>
        </p:nvSpPr>
        <p:spPr bwMode="auto">
          <a:xfrm rot="-5400000">
            <a:off x="146844" y="280194"/>
            <a:ext cx="360362" cy="241300"/>
          </a:xfrm>
          <a:prstGeom prst="flowChartMerge">
            <a:avLst/>
          </a:prstGeom>
          <a:noFill/>
          <a:ln w="6350">
            <a:solidFill>
              <a:srgbClr val="7F7F7F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000000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3" name="TextBox 26"/>
          <p:cNvSpPr>
            <a:spLocks noChangeArrowheads="1"/>
          </p:cNvSpPr>
          <p:nvPr/>
        </p:nvSpPr>
        <p:spPr bwMode="auto">
          <a:xfrm>
            <a:off x="287337" y="3292475"/>
            <a:ext cx="45005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Input: 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(</a:t>
            </a:r>
            <a:r>
              <a:rPr lang="en-US" altLang="zh-CN" sz="1200" i="1" dirty="0" smtClean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F</a:t>
            </a:r>
            <a:r>
              <a:rPr lang="en-US" altLang="zh-CN" sz="1200" i="1" baseline="-25000" dirty="0" smtClean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i</a:t>
            </a:r>
            <a:r>
              <a:rPr lang="en-US" altLang="zh-CN" sz="1200" dirty="0" smtClean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, </a:t>
            </a:r>
            <a:r>
              <a:rPr lang="en-US" altLang="zh-CN" sz="1200" i="1" dirty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H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, </a:t>
            </a:r>
            <a:r>
              <a:rPr lang="en-US" altLang="zh-CN" sz="1200" i="1" dirty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W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cs typeface="Times New Roman" charset="0"/>
                <a:sym typeface="微软雅黑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Kernel: 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(</a:t>
            </a:r>
            <a:r>
              <a:rPr lang="en-US" altLang="zh-CN" sz="1200" i="1" dirty="0" err="1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F</a:t>
            </a:r>
            <a:r>
              <a:rPr lang="en-US" altLang="zh-CN" sz="1200" i="1" baseline="-25000" dirty="0" err="1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o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, 1, 1</a:t>
            </a: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), zero padding and stride 1</a:t>
            </a:r>
            <a:endParaRPr lang="zh-CN" altLang="en-US" sz="12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Output: 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(</a:t>
            </a:r>
            <a:r>
              <a:rPr lang="en-US" altLang="zh-CN" sz="1200" i="1" dirty="0" err="1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F</a:t>
            </a:r>
            <a:r>
              <a:rPr lang="en-US" altLang="zh-CN" sz="1200" baseline="-25000" dirty="0" err="1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o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, </a:t>
            </a:r>
            <a:r>
              <a:rPr lang="en-US" altLang="zh-CN" sz="1200" i="1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H</a:t>
            </a:r>
            <a:r>
              <a:rPr lang="en-US" altLang="zh-CN" sz="1200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, </a:t>
            </a:r>
            <a:r>
              <a:rPr lang="en-US" altLang="zh-CN" sz="1200" i="1" dirty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W</a:t>
            </a:r>
            <a:r>
              <a:rPr lang="en-US" altLang="zh-CN" sz="1200" dirty="0" smtClean="0">
                <a:solidFill>
                  <a:srgbClr val="3F3F3F"/>
                </a:solidFill>
                <a:latin typeface="Times New Roman" charset="0"/>
                <a:ea typeface="微软雅黑" charset="-122"/>
                <a:sym typeface="微软雅黑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solidFill>
                <a:srgbClr val="3F3F3F"/>
              </a:solidFill>
              <a:latin typeface="Times New Roman" charset="0"/>
              <a:ea typeface="微软雅黑" charset="-122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en-US" altLang="zh-CN" sz="1200" dirty="0" smtClean="0">
                <a:solidFill>
                  <a:srgbClr val="3F3F3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-122"/>
              </a:rPr>
              <a:t>1x1 convolutions are used to </a:t>
            </a:r>
            <a:r>
              <a:rPr lang="en-US" altLang="zh-CN" sz="1200" b="1" dirty="0" smtClean="0">
                <a:solidFill>
                  <a:srgbClr val="3F3F3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-122"/>
              </a:rPr>
              <a:t>compute reductions </a:t>
            </a:r>
            <a:r>
              <a:rPr lang="en-US" altLang="zh-CN" sz="1200" dirty="0" smtClean="0">
                <a:solidFill>
                  <a:srgbClr val="3F3F3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-122"/>
              </a:rPr>
              <a:t>before the </a:t>
            </a:r>
            <a:r>
              <a:rPr lang="en-US" altLang="zh-CN" sz="1200" b="1" dirty="0" smtClean="0">
                <a:solidFill>
                  <a:srgbClr val="3F3F3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-122"/>
              </a:rPr>
              <a:t>expensive</a:t>
            </a:r>
            <a:r>
              <a:rPr lang="en-US" altLang="zh-CN" sz="1200" dirty="0" smtClean="0">
                <a:solidFill>
                  <a:srgbClr val="3F3F3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charset="-122"/>
              </a:rPr>
              <a:t> 3x3 and 5x5 convolutions</a:t>
            </a:r>
            <a:endParaRPr lang="zh-CN" altLang="en-US" sz="1200" dirty="0">
              <a:solidFill>
                <a:srgbClr val="3F3F3F"/>
              </a:solidFill>
              <a:latin typeface="Microsoft YaHei" charset="-122"/>
              <a:ea typeface="Microsoft YaHei" charset="-122"/>
              <a:cs typeface="Microsoft YaHei" charset="-122"/>
              <a:sym typeface="微软雅黑" charset="-122"/>
            </a:endParaRPr>
          </a:p>
        </p:txBody>
      </p:sp>
      <p:sp>
        <p:nvSpPr>
          <p:cNvPr id="12308" name="矩形 58"/>
          <p:cNvSpPr>
            <a:spLocks noChangeArrowheads="1"/>
          </p:cNvSpPr>
          <p:nvPr/>
        </p:nvSpPr>
        <p:spPr bwMode="auto">
          <a:xfrm>
            <a:off x="0" y="5089525"/>
            <a:ext cx="9144000" cy="144463"/>
          </a:xfrm>
          <a:prstGeom prst="rect">
            <a:avLst/>
          </a:prstGeom>
          <a:solidFill>
            <a:srgbClr val="02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12309" name="右大括号 1"/>
          <p:cNvSpPr>
            <a:spLocks/>
          </p:cNvSpPr>
          <p:nvPr/>
        </p:nvSpPr>
        <p:spPr bwMode="auto">
          <a:xfrm rot="10800000">
            <a:off x="2205038" y="1555750"/>
            <a:ext cx="215900" cy="469900"/>
          </a:xfrm>
          <a:prstGeom prst="rightBrace">
            <a:avLst>
              <a:gd name="adj1" fmla="val 3647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2310" name="TextBox 12"/>
          <p:cNvSpPr>
            <a:spLocks noChangeArrowheads="1"/>
          </p:cNvSpPr>
          <p:nvPr/>
        </p:nvSpPr>
        <p:spPr bwMode="auto">
          <a:xfrm>
            <a:off x="2195513" y="1622425"/>
            <a:ext cx="3673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1200" b="1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2311" name="TextBox 12"/>
          <p:cNvSpPr>
            <a:spLocks noChangeArrowheads="1"/>
          </p:cNvSpPr>
          <p:nvPr/>
        </p:nvSpPr>
        <p:spPr bwMode="auto">
          <a:xfrm>
            <a:off x="2411413" y="1446213"/>
            <a:ext cx="1944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charset="2"/>
              <a:buChar char="û"/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参数过多</a:t>
            </a:r>
            <a:r>
              <a:rPr lang="en-US" altLang="zh-CN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(overfitting)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charset="2"/>
              <a:buChar char="û"/>
            </a:pPr>
            <a:r>
              <a:rPr lang="zh-CN" altLang="en-US" sz="1200" b="1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资源浪费</a:t>
            </a:r>
          </a:p>
        </p:txBody>
      </p:sp>
      <p:sp>
        <p:nvSpPr>
          <p:cNvPr id="3" name="右箭头 2"/>
          <p:cNvSpPr>
            <a:spLocks noChangeArrowheads="1"/>
          </p:cNvSpPr>
          <p:nvPr/>
        </p:nvSpPr>
        <p:spPr bwMode="auto">
          <a:xfrm>
            <a:off x="1887538" y="1609725"/>
            <a:ext cx="254000" cy="371475"/>
          </a:xfrm>
          <a:prstGeom prst="rightArrow">
            <a:avLst>
              <a:gd name="adj1" fmla="val 49074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zh-CN" altLang="en-US"/>
          </a:p>
        </p:txBody>
      </p:sp>
      <p:pic>
        <p:nvPicPr>
          <p:cNvPr id="2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87" y="1603375"/>
            <a:ext cx="4076326" cy="213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364066" y="3770442"/>
            <a:ext cx="2652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Inception Module in </a:t>
            </a:r>
            <a:r>
              <a:rPr kumimoji="1" lang="en-US" altLang="zh-CN" sz="1200" dirty="0" err="1" smtClean="0"/>
              <a:t>GoogLeNet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26103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</TotalTime>
  <Pages>0</Pages>
  <Words>1421</Words>
  <Characters>0</Characters>
  <Application>Microsoft Macintosh PowerPoint</Application>
  <DocSecurity>0</DocSecurity>
  <PresentationFormat>全屏显示(16:9)</PresentationFormat>
  <Lines>0</Lines>
  <Paragraphs>263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Arial Unicode MS</vt:lpstr>
      <vt:lpstr>BatangChe</vt:lpstr>
      <vt:lpstr>Calibri</vt:lpstr>
      <vt:lpstr>DengXian</vt:lpstr>
      <vt:lpstr>Helvetica</vt:lpstr>
      <vt:lpstr>Microsoft YaHei</vt:lpstr>
      <vt:lpstr>Times New Roman</vt:lpstr>
      <vt:lpstr>Wingdings</vt:lpstr>
      <vt:lpstr>方正小标宋简体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杨睿</dc:creator>
  <cp:keywords/>
  <dc:description/>
  <cp:lastModifiedBy>姜倩云</cp:lastModifiedBy>
  <cp:revision>145</cp:revision>
  <dcterms:created xsi:type="dcterms:W3CDTF">1988-01-08T08:00:00Z</dcterms:created>
  <dcterms:modified xsi:type="dcterms:W3CDTF">2018-02-05T03:49:41Z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